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3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39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Abertura: somos a equipe CodeBite. O projeto resolve um problema comum em lanchonetes e pequenos restaurantes: organizar o atendimento e o fluxo do pedido de ponta a ponta.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 o problema sem exagerar. O foco é mostrar que o CodeBite nasce de um processo real: pedido começa no atendimento, passa pela cozinha e só termina após entrega e pagamento.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Apresente a lógica do fluxo. Este é o coração do projeto: cada status representa uma etapa operacional, não apenas uma tela.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Mostre maturidade técnica: o projeto tem um recorte claro de MVP. Evite prometer recursos que não estão no escopo da primeira entrega.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 a jornada por papéis. A ideia é simples: cada área executa sua etapa, mas todas trabalham sobre o mesmo pedido.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Fale a stack sem se perder em detalhes. O ponto principal é mostrar coerência: tecnologia moderna, TypeScript nas duas pontas e um monolito adequado para o estágio do MVP.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Reforce o valor prático. Não venda como se já fosse um ERP completo; venda como um MVP objetivo para ordenar o fluxo de pedidos.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Fechamento: o próximo passo é validar o MVP e usar feedback para evoluir o produto. Se a equipe tiver interesse em continuar depois da Mostra, a pré-incubação faz sentido como caminho de amadurecimento.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F"/>
          </a:solidFill>
          <a:ln w="12700">
            <a:solidFill>
              <a:srgbClr val="F7F4E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12700">
            <a:solidFill>
              <a:srgbClr val="E1DDD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6510528"/>
            <a:ext cx="5669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686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CodeBite • Mostra de Talentos Entra21 2026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01</a:t>
            </a:r>
            <a:endParaRPr lang="en-US" sz="75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61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4" name="Image 0" descr="/mnt/data/wide_interior_illustration_of_a_modern_fast_casual_batch_1.png"/>
          <p:cNvPicPr>
            <a:picLocks noChangeAspect="1"/>
          </p:cNvPicPr>
          <p:nvPr/>
        </p:nvPicPr>
        <p:blipFill>
          <a:blip r:embed="rId3"/>
          <a:srcRect l="42000" r="2621"/>
          <a:stretch/>
        </p:blipFill>
        <p:spPr>
          <a:xfrm>
            <a:off x="5440680" y="0"/>
            <a:ext cx="6748272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67665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B703"/>
                </a:solidFill>
              </a:rPr>
              <a:t>MOSTRA DE TALENTOS • ENTRA21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40080" y="1298448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CodeBite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667512" y="23317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F3EFE8"/>
                </a:solidFill>
              </a:rPr>
              <a:t>Sistema web para gestão de pedidos em lanchonetes e restaurantes.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94944" y="4160520"/>
            <a:ext cx="42976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CFC8BD"/>
                </a:solidFill>
              </a:rPr>
              <a:t>Da mesa à finalização: pedido, cozinha, entrega e pagamento em um único fluxo.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76656" y="5138928"/>
            <a:ext cx="1627632" cy="347472"/>
          </a:xfrm>
          <a:prstGeom prst="roundRect">
            <a:avLst>
              <a:gd name="adj" fmla="val 21053"/>
            </a:avLst>
          </a:prstGeom>
          <a:solidFill>
            <a:srgbClr val="2B2B2B"/>
          </a:solidFill>
          <a:ln w="8890">
            <a:solidFill>
              <a:srgbClr val="4A4A4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32104" y="523036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FB703"/>
                </a:solidFill>
              </a:rPr>
              <a:t>MVP FUNCIONAL</a:t>
            </a:r>
            <a:endParaRPr lang="en-US" sz="880" dirty="0"/>
          </a:p>
        </p:txBody>
      </p:sp>
      <p:sp>
        <p:nvSpPr>
          <p:cNvPr id="11" name="Shape 8"/>
          <p:cNvSpPr/>
          <p:nvPr/>
        </p:nvSpPr>
        <p:spPr>
          <a:xfrm>
            <a:off x="2487168" y="5138928"/>
            <a:ext cx="1810512" cy="347472"/>
          </a:xfrm>
          <a:prstGeom prst="roundRect">
            <a:avLst>
              <a:gd name="adj" fmla="val 21053"/>
            </a:avLst>
          </a:prstGeom>
          <a:solidFill>
            <a:srgbClr val="2B2B2B"/>
          </a:solidFill>
          <a:ln w="8890">
            <a:solidFill>
              <a:srgbClr val="4A4A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70048" y="5230368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80" b="1" dirty="0">
                <a:solidFill>
                  <a:srgbClr val="F3EFE8"/>
                </a:solidFill>
              </a:rPr>
              <a:t>TIME CODEBITE</a:t>
            </a:r>
            <a:endParaRPr lang="en-US" sz="880" dirty="0"/>
          </a:p>
        </p:txBody>
      </p:sp>
      <p:sp>
        <p:nvSpPr>
          <p:cNvPr id="13" name="Text 10"/>
          <p:cNvSpPr/>
          <p:nvPr/>
        </p:nvSpPr>
        <p:spPr>
          <a:xfrm>
            <a:off x="658368" y="619963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D7D7D"/>
                </a:solidFill>
              </a:rPr>
              <a:t>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347472" y="219456"/>
            <a:ext cx="2596896" cy="8595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CodeBite logo" descr="codebite_logo_transparent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4320"/>
            <a:ext cx="2377440" cy="7461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02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 problema que atacamos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Operações pequenas costumam depender de processos manuais ou ferramentas desconectadas.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713232" y="1481328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1717"/>
                </a:solidFill>
              </a:rPr>
              <a:t>Quando o pedido não tem um fluxo claro, o erro aparece onde o cliente percebe: espera, cobrança e entrega.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49808" y="2834640"/>
            <a:ext cx="310896" cy="310896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32104" y="2907792"/>
            <a:ext cx="137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1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1243584" y="278892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717"/>
                </a:solidFill>
              </a:rPr>
              <a:t>Pedidos registrados de forma manual</a:t>
            </a:r>
            <a:endParaRPr lang="en-US" sz="1420" dirty="0"/>
          </a:p>
        </p:txBody>
      </p:sp>
      <p:sp>
        <p:nvSpPr>
          <p:cNvPr id="9" name="Text 7"/>
          <p:cNvSpPr/>
          <p:nvPr/>
        </p:nvSpPr>
        <p:spPr>
          <a:xfrm>
            <a:off x="1243584" y="306324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615D56"/>
                </a:solidFill>
              </a:rPr>
              <a:t>Risco de anotação incorreta, retrabalho e perda de informação.</a:t>
            </a:r>
            <a:endParaRPr lang="en-US" sz="1130" dirty="0"/>
          </a:p>
        </p:txBody>
      </p:sp>
      <p:sp>
        <p:nvSpPr>
          <p:cNvPr id="10" name="Shape 8"/>
          <p:cNvSpPr/>
          <p:nvPr/>
        </p:nvSpPr>
        <p:spPr>
          <a:xfrm>
            <a:off x="749808" y="3794760"/>
            <a:ext cx="310896" cy="310896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" y="3867912"/>
            <a:ext cx="137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2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1243584" y="374904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717"/>
                </a:solidFill>
              </a:rPr>
              <a:t>Comunicação falha com a cozinha</a:t>
            </a:r>
            <a:endParaRPr lang="en-US" sz="1420" dirty="0"/>
          </a:p>
        </p:txBody>
      </p:sp>
      <p:sp>
        <p:nvSpPr>
          <p:cNvPr id="13" name="Text 11"/>
          <p:cNvSpPr/>
          <p:nvPr/>
        </p:nvSpPr>
        <p:spPr>
          <a:xfrm>
            <a:off x="1243584" y="402336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615D56"/>
                </a:solidFill>
              </a:rPr>
              <a:t>A equipe não tem uma visão única do que está pendente, pronto ou entregue.</a:t>
            </a:r>
            <a:endParaRPr lang="en-US" sz="1130" dirty="0"/>
          </a:p>
        </p:txBody>
      </p:sp>
      <p:sp>
        <p:nvSpPr>
          <p:cNvPr id="14" name="Shape 12"/>
          <p:cNvSpPr/>
          <p:nvPr/>
        </p:nvSpPr>
        <p:spPr>
          <a:xfrm>
            <a:off x="749808" y="4754880"/>
            <a:ext cx="310896" cy="310896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104" y="4828032"/>
            <a:ext cx="137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3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243584" y="470916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71717"/>
                </a:solidFill>
              </a:rPr>
              <a:t>Baixa rastreabilidade do atendimento</a:t>
            </a:r>
            <a:endParaRPr lang="en-US" sz="1420" dirty="0"/>
          </a:p>
        </p:txBody>
      </p:sp>
      <p:sp>
        <p:nvSpPr>
          <p:cNvPr id="17" name="Text 15"/>
          <p:cNvSpPr/>
          <p:nvPr/>
        </p:nvSpPr>
        <p:spPr>
          <a:xfrm>
            <a:off x="1243584" y="4983480"/>
            <a:ext cx="4846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30" dirty="0">
                <a:solidFill>
                  <a:srgbClr val="615D56"/>
                </a:solidFill>
              </a:rPr>
              <a:t>Fica difícil saber em que etapa o pedido está e fechar corretamente.</a:t>
            </a:r>
            <a:endParaRPr lang="en-US" sz="1130" dirty="0"/>
          </a:p>
        </p:txBody>
      </p:sp>
      <p:pic>
        <p:nvPicPr>
          <p:cNvPr id="18" name="Image 0" descr="/mnt/data/wide_clean_white_background_isometric_vector_3d_fl_batch_2.png"/>
          <p:cNvPicPr>
            <a:picLocks noChangeAspect="1"/>
          </p:cNvPicPr>
          <p:nvPr/>
        </p:nvPicPr>
        <p:blipFill>
          <a:blip r:embed="rId3"/>
          <a:srcRect l="2000" r="18178" b="5000"/>
          <a:stretch/>
        </p:blipFill>
        <p:spPr>
          <a:xfrm>
            <a:off x="6537960" y="1481328"/>
            <a:ext cx="4846320" cy="3246120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656832" y="4919472"/>
            <a:ext cx="4443984" cy="749808"/>
          </a:xfrm>
          <a:prstGeom prst="roundRect">
            <a:avLst>
              <a:gd name="adj" fmla="val 14634"/>
            </a:avLst>
          </a:prstGeom>
          <a:solidFill>
            <a:srgbClr val="242424"/>
          </a:solidFill>
          <a:ln w="8890">
            <a:solidFill>
              <a:srgbClr val="242424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931152" y="5093208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FB703"/>
                </a:solidFill>
              </a:rPr>
              <a:t>Ponto central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8001000" y="5020056"/>
            <a:ext cx="28163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130" b="1" dirty="0">
                <a:solidFill>
                  <a:srgbClr val="FFFFFF"/>
                </a:solidFill>
              </a:rPr>
              <a:t>Não é só “registrar venda”: é coordenar o ciclo operacional do pedido.</a:t>
            </a:r>
            <a:endParaRPr lang="en-US" sz="11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26" name="CodeBite logo" descr="codebite_logo_transparent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03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Nossa solução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Um sistema web que centraliza o ciclo do pedido e deixa cada etapa visível.</a:t>
            </a:r>
            <a:endParaRPr lang="en-US" sz="1050" dirty="0"/>
          </a:p>
        </p:txBody>
      </p:sp>
      <p:pic>
        <p:nvPicPr>
          <p:cNvPr id="5" name="Image 0" descr="/mnt/data/wide_clean_white_background_isometric_vector_3d_fl_batch_2.png"/>
          <p:cNvPicPr>
            <a:picLocks noChangeAspect="1"/>
          </p:cNvPicPr>
          <p:nvPr/>
        </p:nvPicPr>
        <p:blipFill>
          <a:blip r:embed="rId3"/>
          <a:srcRect l="6000" t="6000" r="-86058" b="16000"/>
          <a:stretch/>
        </p:blipFill>
        <p:spPr>
          <a:xfrm>
            <a:off x="566928" y="1234440"/>
            <a:ext cx="11064240" cy="26974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2029968" y="4782312"/>
            <a:ext cx="466344" cy="0"/>
          </a:xfrm>
          <a:prstGeom prst="line">
            <a:avLst/>
          </a:prstGeom>
          <a:noFill/>
          <a:ln w="17780">
            <a:solidFill>
              <a:srgbClr val="B5AEA4"/>
            </a:solidFill>
            <a:prstDash val="solid"/>
            <a:headEnd type="none"/>
            <a:tailEnd type="triangle"/>
          </a:ln>
        </p:spPr>
      </p:sp>
      <p:sp>
        <p:nvSpPr>
          <p:cNvPr id="7" name="Shape 4"/>
          <p:cNvSpPr/>
          <p:nvPr/>
        </p:nvSpPr>
        <p:spPr>
          <a:xfrm>
            <a:off x="3886200" y="4782312"/>
            <a:ext cx="466344" cy="0"/>
          </a:xfrm>
          <a:prstGeom prst="line">
            <a:avLst/>
          </a:prstGeom>
          <a:noFill/>
          <a:ln w="17780">
            <a:solidFill>
              <a:srgbClr val="B5AEA4"/>
            </a:solidFill>
            <a:prstDash val="solid"/>
            <a:headEnd type="none"/>
            <a:tailEnd type="triangle"/>
          </a:ln>
        </p:spPr>
      </p:sp>
      <p:sp>
        <p:nvSpPr>
          <p:cNvPr id="8" name="Shape 5"/>
          <p:cNvSpPr/>
          <p:nvPr/>
        </p:nvSpPr>
        <p:spPr>
          <a:xfrm>
            <a:off x="5742432" y="4782312"/>
            <a:ext cx="466344" cy="0"/>
          </a:xfrm>
          <a:prstGeom prst="line">
            <a:avLst/>
          </a:prstGeom>
          <a:noFill/>
          <a:ln w="17780">
            <a:solidFill>
              <a:srgbClr val="B5AEA4"/>
            </a:solidFill>
            <a:prstDash val="solid"/>
            <a:headEnd type="none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7598664" y="4782312"/>
            <a:ext cx="466344" cy="0"/>
          </a:xfrm>
          <a:prstGeom prst="line">
            <a:avLst/>
          </a:prstGeom>
          <a:noFill/>
          <a:ln w="17780">
            <a:solidFill>
              <a:srgbClr val="B5AEA4"/>
            </a:solidFill>
            <a:prstDash val="solid"/>
            <a:headEnd type="none"/>
            <a:tailEnd type="triangle"/>
          </a:ln>
        </p:spPr>
      </p:sp>
      <p:sp>
        <p:nvSpPr>
          <p:cNvPr id="10" name="Shape 7"/>
          <p:cNvSpPr/>
          <p:nvPr/>
        </p:nvSpPr>
        <p:spPr>
          <a:xfrm>
            <a:off x="9454896" y="4782312"/>
            <a:ext cx="466344" cy="0"/>
          </a:xfrm>
          <a:prstGeom prst="line">
            <a:avLst/>
          </a:prstGeom>
          <a:noFill/>
          <a:ln w="17780">
            <a:solidFill>
              <a:srgbClr val="B5AEA4"/>
            </a:solidFill>
            <a:prstDash val="solid"/>
            <a:headEnd type="none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731520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E5E0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31520" y="4389120"/>
            <a:ext cx="73152" cy="786384"/>
          </a:xfrm>
          <a:prstGeom prst="rect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96112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Mesa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896112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Origem do atendimento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2587752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FFFF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587752" y="4389120"/>
            <a:ext cx="73152" cy="786384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752344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Pedido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2752344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Itens e quantidades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4443984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FFFF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443984" y="4389120"/>
            <a:ext cx="73152" cy="786384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608576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Cozinha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608576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Preparação controlada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6300216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FFFF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0216" y="4389120"/>
            <a:ext cx="73152" cy="786384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464808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Pronto</a:t>
            </a:r>
            <a:endParaRPr lang="en-US" sz="1350" dirty="0"/>
          </a:p>
        </p:txBody>
      </p:sp>
      <p:sp>
        <p:nvSpPr>
          <p:cNvPr id="26" name="Text 23"/>
          <p:cNvSpPr/>
          <p:nvPr/>
        </p:nvSpPr>
        <p:spPr>
          <a:xfrm>
            <a:off x="6464808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Separação para entrega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8156448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FFFF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8156448" y="4389120"/>
            <a:ext cx="73152" cy="786384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8321040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Entrega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8321040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Pedido entregue</a:t>
            </a:r>
            <a:endParaRPr lang="en-US" sz="950" dirty="0"/>
          </a:p>
        </p:txBody>
      </p:sp>
      <p:sp>
        <p:nvSpPr>
          <p:cNvPr id="31" name="Shape 28"/>
          <p:cNvSpPr/>
          <p:nvPr/>
        </p:nvSpPr>
        <p:spPr>
          <a:xfrm>
            <a:off x="10012680" y="4389120"/>
            <a:ext cx="1417320" cy="786384"/>
          </a:xfrm>
          <a:prstGeom prst="roundRect">
            <a:avLst>
              <a:gd name="adj" fmla="val 16279"/>
            </a:avLst>
          </a:prstGeom>
          <a:solidFill>
            <a:srgbClr val="FFFFFF"/>
          </a:solidFill>
          <a:ln w="8890">
            <a:solidFill>
              <a:srgbClr val="E5E0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10012680" y="4389120"/>
            <a:ext cx="73152" cy="786384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10177272" y="4498848"/>
            <a:ext cx="11612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</a:rPr>
              <a:t>Pagamento</a:t>
            </a:r>
            <a:endParaRPr lang="en-US" sz="1350" dirty="0"/>
          </a:p>
        </p:txBody>
      </p:sp>
      <p:sp>
        <p:nvSpPr>
          <p:cNvPr id="34" name="Text 31"/>
          <p:cNvSpPr/>
          <p:nvPr/>
        </p:nvSpPr>
        <p:spPr>
          <a:xfrm>
            <a:off x="10177272" y="4809744"/>
            <a:ext cx="1161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615D56"/>
                </a:solidFill>
              </a:rPr>
              <a:t>Fechamento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777240" y="5715000"/>
            <a:ext cx="7863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</a:rPr>
              <a:t>Fluxo proposto: o status do pedido acompanha a operação até a finalização.</a:t>
            </a:r>
            <a:endParaRPr lang="en-US" sz="1500" dirty="0"/>
          </a:p>
        </p:txBody>
      </p:sp>
      <p:sp>
        <p:nvSpPr>
          <p:cNvPr id="36" name="Text 33"/>
          <p:cNvSpPr/>
          <p:nvPr/>
        </p:nvSpPr>
        <p:spPr>
          <a:xfrm>
            <a:off x="786384" y="6071616"/>
            <a:ext cx="8915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A entrega técnica não depende de várias ferramentas: o MVP concentra o essencial em uma aplicação única.</a:t>
            </a:r>
            <a:endParaRPr lang="en-US" sz="105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37" name="CodeBite logo" descr="codebite_logo_transparent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04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Escopo do MVP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Funcionalidades priorizadas para entregar o fluxo principal de uma lanchonete.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713232" y="1417320"/>
            <a:ext cx="4937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71717"/>
                </a:solidFill>
              </a:rPr>
              <a:t>O MVP não tenta resolver tudo. Ele entrega o caminho crítico do pedido.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31520" y="2331720"/>
            <a:ext cx="73152" cy="1078992"/>
          </a:xfrm>
          <a:prstGeom prst="rect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32688" y="233172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171717"/>
                </a:solidFill>
              </a:rPr>
              <a:t>Cadastros operacionais</a:t>
            </a:r>
            <a:endParaRPr lang="en-US" sz="1530" dirty="0"/>
          </a:p>
        </p:txBody>
      </p:sp>
      <p:sp>
        <p:nvSpPr>
          <p:cNvPr id="8" name="Text 6"/>
          <p:cNvSpPr/>
          <p:nvPr/>
        </p:nvSpPr>
        <p:spPr>
          <a:xfrm>
            <a:off x="960120" y="2679192"/>
            <a:ext cx="42519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Produtos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Mesas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Usuários / acesso básico</a:t>
            </a:r>
            <a:endParaRPr lang="en-US" sz="1140" dirty="0"/>
          </a:p>
        </p:txBody>
      </p:sp>
      <p:sp>
        <p:nvSpPr>
          <p:cNvPr id="9" name="Shape 7"/>
          <p:cNvSpPr/>
          <p:nvPr/>
        </p:nvSpPr>
        <p:spPr>
          <a:xfrm>
            <a:off x="6291072" y="2331720"/>
            <a:ext cx="73152" cy="1078992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92240" y="233172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171717"/>
                </a:solidFill>
              </a:rPr>
              <a:t>Atendimento</a:t>
            </a:r>
            <a:endParaRPr lang="en-US" sz="1530" dirty="0"/>
          </a:p>
        </p:txBody>
      </p:sp>
      <p:sp>
        <p:nvSpPr>
          <p:cNvPr id="11" name="Text 9"/>
          <p:cNvSpPr/>
          <p:nvPr/>
        </p:nvSpPr>
        <p:spPr>
          <a:xfrm>
            <a:off x="6519672" y="2679192"/>
            <a:ext cx="42519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Criação de pedido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Itens do pedido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Alteração de status</a:t>
            </a:r>
            <a:endParaRPr lang="en-US" sz="1140" dirty="0"/>
          </a:p>
        </p:txBody>
      </p:sp>
      <p:sp>
        <p:nvSpPr>
          <p:cNvPr id="12" name="Shape 10"/>
          <p:cNvSpPr/>
          <p:nvPr/>
        </p:nvSpPr>
        <p:spPr>
          <a:xfrm>
            <a:off x="731520" y="3959352"/>
            <a:ext cx="73152" cy="1078992"/>
          </a:xfrm>
          <a:prstGeom prst="rect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395935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171717"/>
                </a:solidFill>
              </a:rPr>
              <a:t>Produção e entrega</a:t>
            </a:r>
            <a:endParaRPr lang="en-US" sz="1530" dirty="0"/>
          </a:p>
        </p:txBody>
      </p:sp>
      <p:sp>
        <p:nvSpPr>
          <p:cNvPr id="14" name="Text 12"/>
          <p:cNvSpPr/>
          <p:nvPr/>
        </p:nvSpPr>
        <p:spPr>
          <a:xfrm>
            <a:off x="960120" y="4306824"/>
            <a:ext cx="42519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Visão da cozinha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Pedido pronto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Entrega ao cliente</a:t>
            </a:r>
            <a:endParaRPr lang="en-US" sz="1140" dirty="0"/>
          </a:p>
        </p:txBody>
      </p:sp>
      <p:sp>
        <p:nvSpPr>
          <p:cNvPr id="15" name="Shape 13"/>
          <p:cNvSpPr/>
          <p:nvPr/>
        </p:nvSpPr>
        <p:spPr>
          <a:xfrm>
            <a:off x="6291072" y="3959352"/>
            <a:ext cx="73152" cy="1078992"/>
          </a:xfrm>
          <a:prstGeom prst="rect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395935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171717"/>
                </a:solidFill>
              </a:rPr>
              <a:t>Fechamento</a:t>
            </a:r>
            <a:endParaRPr lang="en-US" sz="1530" dirty="0"/>
          </a:p>
        </p:txBody>
      </p:sp>
      <p:sp>
        <p:nvSpPr>
          <p:cNvPr id="17" name="Text 15"/>
          <p:cNvSpPr/>
          <p:nvPr/>
        </p:nvSpPr>
        <p:spPr>
          <a:xfrm>
            <a:off x="6519672" y="4306824"/>
            <a:ext cx="425196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Pagamento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Finalização</a:t>
            </a:r>
            <a:endParaRPr lang="en-US" sz="1140" dirty="0"/>
          </a:p>
          <a:p>
            <a:pPr marL="0" indent="0">
              <a:buNone/>
            </a:pPr>
            <a:r>
              <a:rPr lang="en-US" sz="1140" dirty="0">
                <a:solidFill>
                  <a:srgbClr val="615D56"/>
                </a:solidFill>
              </a:rPr>
              <a:t>• Base para relatórios futuros</a:t>
            </a:r>
            <a:endParaRPr lang="en-US" sz="1140" dirty="0"/>
          </a:p>
        </p:txBody>
      </p:sp>
      <p:sp>
        <p:nvSpPr>
          <p:cNvPr id="18" name="Shape 16"/>
          <p:cNvSpPr/>
          <p:nvPr/>
        </p:nvSpPr>
        <p:spPr>
          <a:xfrm>
            <a:off x="731520" y="5760720"/>
            <a:ext cx="10607040" cy="475488"/>
          </a:xfrm>
          <a:prstGeom prst="roundRect">
            <a:avLst>
              <a:gd name="adj" fmla="val 23077"/>
            </a:avLst>
          </a:prstGeom>
          <a:solidFill>
            <a:srgbClr val="242424"/>
          </a:solidFill>
          <a:ln w="8890">
            <a:solidFill>
              <a:srgbClr val="242424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87552" y="5897880"/>
            <a:ext cx="100584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Critério de entrega: demonstrar um fluxo utilizável de pedido, cozinha, entrega, pagamento e finalização.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6" name="CodeBite logo" descr="codebite_logo_transparent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05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Jornada de uso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Cada perfil enxerga a parte do processo que precisa executar.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777240" y="1508760"/>
            <a:ext cx="475488" cy="475488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655064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463040" y="1499616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Atendimento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463040" y="1792224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abre mesa e registra pedido</a:t>
            </a:r>
            <a:endParaRPr lang="en-US" sz="1030" dirty="0"/>
          </a:p>
        </p:txBody>
      </p:sp>
      <p:sp>
        <p:nvSpPr>
          <p:cNvPr id="9" name="Shape 7"/>
          <p:cNvSpPr/>
          <p:nvPr/>
        </p:nvSpPr>
        <p:spPr>
          <a:xfrm>
            <a:off x="1014984" y="2020824"/>
            <a:ext cx="0" cy="658368"/>
          </a:xfrm>
          <a:prstGeom prst="line">
            <a:avLst/>
          </a:prstGeom>
          <a:noFill/>
          <a:ln w="13970">
            <a:solidFill>
              <a:srgbClr val="BDB6AC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777240" y="2743200"/>
            <a:ext cx="475488" cy="475488"/>
          </a:xfrm>
          <a:prstGeom prst="ellipse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889504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734056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Cozinha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1463040" y="3026664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visualiza fila e prepara itens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1014984" y="3255264"/>
            <a:ext cx="0" cy="658368"/>
          </a:xfrm>
          <a:prstGeom prst="line">
            <a:avLst/>
          </a:prstGeom>
          <a:noFill/>
          <a:ln w="13970">
            <a:solidFill>
              <a:srgbClr val="BDB6AC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777240" y="3977640"/>
            <a:ext cx="475488" cy="475488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4123944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3968496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Garçom / entrega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463040" y="4261104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leva o pedido pronto ao cliente</a:t>
            </a:r>
            <a:endParaRPr lang="en-US" sz="1030" dirty="0"/>
          </a:p>
        </p:txBody>
      </p:sp>
      <p:sp>
        <p:nvSpPr>
          <p:cNvPr id="19" name="Shape 17"/>
          <p:cNvSpPr/>
          <p:nvPr/>
        </p:nvSpPr>
        <p:spPr>
          <a:xfrm>
            <a:off x="1014984" y="4489704"/>
            <a:ext cx="0" cy="658368"/>
          </a:xfrm>
          <a:prstGeom prst="line">
            <a:avLst/>
          </a:prstGeom>
          <a:noFill/>
          <a:ln w="13970">
            <a:solidFill>
              <a:srgbClr val="BDB6AC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777240" y="5212080"/>
            <a:ext cx="475488" cy="475488"/>
          </a:xfrm>
          <a:prstGeom prst="ellipse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5358384"/>
            <a:ext cx="1371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463040" y="5202936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Caixa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1463040" y="5495544"/>
            <a:ext cx="3291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confere pagamento e finaliza</a:t>
            </a:r>
            <a:endParaRPr lang="en-US" sz="1030" dirty="0"/>
          </a:p>
        </p:txBody>
      </p:sp>
      <p:sp>
        <p:nvSpPr>
          <p:cNvPr id="24" name="Shape 22"/>
          <p:cNvSpPr/>
          <p:nvPr/>
        </p:nvSpPr>
        <p:spPr>
          <a:xfrm>
            <a:off x="4892040" y="1325880"/>
            <a:ext cx="6355080" cy="449884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0160">
            <a:solidFill>
              <a:srgbClr val="E1DD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57800" y="16916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1717"/>
                </a:solidFill>
              </a:rPr>
              <a:t>Visão operacional integrada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303520" y="2359152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E53935"/>
          </a:solidFill>
          <a:ln w="8890">
            <a:solidFill>
              <a:srgbClr val="E53935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76672" y="2478024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Aberto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7086600" y="2359152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FFB703"/>
          </a:solidFill>
          <a:ln w="8890">
            <a:solidFill>
              <a:srgbClr val="FFB70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59752" y="2478024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Em preparo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8869680" y="2359152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6A9D73"/>
          </a:solidFill>
          <a:ln w="8890">
            <a:solidFill>
              <a:srgbClr val="6A9D7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42832" y="2478024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Pronto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5303520" y="3346704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5873A8"/>
          </a:solidFill>
          <a:ln w="8890">
            <a:solidFill>
              <a:srgbClr val="5873A8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376672" y="3465576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Entregue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7086600" y="3346704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6B6B6B"/>
          </a:solidFill>
          <a:ln w="8890">
            <a:solidFill>
              <a:srgbClr val="6B6B6B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159752" y="3465576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Pago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8869680" y="3346704"/>
            <a:ext cx="1298448" cy="402336"/>
          </a:xfrm>
          <a:prstGeom prst="roundRect">
            <a:avLst>
              <a:gd name="adj" fmla="val 18182"/>
            </a:avLst>
          </a:prstGeom>
          <a:solidFill>
            <a:srgbClr val="242424"/>
          </a:solidFill>
          <a:ln w="8890">
            <a:solidFill>
              <a:srgbClr val="242424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942832" y="3465576"/>
            <a:ext cx="11521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Finalizado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5285232" y="452628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b="1" dirty="0">
                <a:solidFill>
                  <a:srgbClr val="171717"/>
                </a:solidFill>
              </a:rPr>
              <a:t>O status serve como linguagem comum entre atendimento, cozinha, entrega e caixa.</a:t>
            </a:r>
            <a:endParaRPr lang="en-US" sz="1520" dirty="0"/>
          </a:p>
        </p:txBody>
      </p:sp>
      <p:sp>
        <p:nvSpPr>
          <p:cNvPr id="39" name="Text 37"/>
          <p:cNvSpPr/>
          <p:nvPr/>
        </p:nvSpPr>
        <p:spPr>
          <a:xfrm>
            <a:off x="5294376" y="5138928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Essa padronização reduz ambiguidade e cria base para relatórios e melhorias futuras.</a:t>
            </a:r>
            <a:endParaRPr lang="en-US" sz="105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40" name="CodeBite logo" descr="codebite_logo_transparent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06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Arquitetura e tecnologias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Stack definida para um MVP web monolítico, com TypeScript no backend e no frontend.</a:t>
            </a:r>
            <a:endParaRPr lang="en-US" sz="1050" dirty="0"/>
          </a:p>
        </p:txBody>
      </p:sp>
      <p:pic>
        <p:nvPicPr>
          <p:cNvPr id="5" name="Image 0" descr="/mnt/data/wide_dark_high_contrast_stylized_3d_neo_noir_te_batch_3.png"/>
          <p:cNvPicPr>
            <a:picLocks noChangeAspect="1"/>
          </p:cNvPicPr>
          <p:nvPr/>
        </p:nvPicPr>
        <p:blipFill>
          <a:blip r:embed="rId3"/>
          <a:srcRect l="5000" t="8000" r="40506" b="14000"/>
          <a:stretch/>
        </p:blipFill>
        <p:spPr>
          <a:xfrm>
            <a:off x="685800" y="1325880"/>
            <a:ext cx="4937760" cy="3977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172200" y="14173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53935"/>
                </a:solidFill>
              </a:rPr>
              <a:t>Frontend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7726680" y="1417320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171717"/>
                </a:solidFill>
              </a:rPr>
              <a:t>Vue 3 + TypeScript + Bootstrap 5</a:t>
            </a:r>
            <a:endParaRPr lang="en-US" sz="1340" dirty="0"/>
          </a:p>
        </p:txBody>
      </p:sp>
      <p:sp>
        <p:nvSpPr>
          <p:cNvPr id="8" name="Shape 5"/>
          <p:cNvSpPr/>
          <p:nvPr/>
        </p:nvSpPr>
        <p:spPr>
          <a:xfrm>
            <a:off x="6172200" y="1883664"/>
            <a:ext cx="5074920" cy="0"/>
          </a:xfrm>
          <a:prstGeom prst="line">
            <a:avLst/>
          </a:prstGeom>
          <a:noFill/>
          <a:ln w="10160">
            <a:solidFill>
              <a:srgbClr val="E2DDD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172200" y="2203704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B703"/>
                </a:solidFill>
              </a:rPr>
              <a:t>Integração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726680" y="2203704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171717"/>
                </a:solidFill>
              </a:rPr>
              <a:t>Inertia para navegação SPA-like</a:t>
            </a:r>
            <a:endParaRPr lang="en-US" sz="1340" dirty="0"/>
          </a:p>
        </p:txBody>
      </p:sp>
      <p:sp>
        <p:nvSpPr>
          <p:cNvPr id="11" name="Shape 8"/>
          <p:cNvSpPr/>
          <p:nvPr/>
        </p:nvSpPr>
        <p:spPr>
          <a:xfrm>
            <a:off x="6172200" y="2670048"/>
            <a:ext cx="5074920" cy="0"/>
          </a:xfrm>
          <a:prstGeom prst="line">
            <a:avLst/>
          </a:prstGeom>
          <a:noFill/>
          <a:ln w="10160">
            <a:solidFill>
              <a:srgbClr val="E2DDD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72200" y="299008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53935"/>
                </a:solidFill>
              </a:rPr>
              <a:t>Backend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26680" y="2990088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171717"/>
                </a:solidFill>
              </a:rPr>
              <a:t>AdonisJS 7 + TypeScript</a:t>
            </a:r>
            <a:endParaRPr lang="en-US" sz="1340" dirty="0"/>
          </a:p>
        </p:txBody>
      </p:sp>
      <p:sp>
        <p:nvSpPr>
          <p:cNvPr id="14" name="Shape 11"/>
          <p:cNvSpPr/>
          <p:nvPr/>
        </p:nvSpPr>
        <p:spPr>
          <a:xfrm>
            <a:off x="6172200" y="3456432"/>
            <a:ext cx="5074920" cy="0"/>
          </a:xfrm>
          <a:prstGeom prst="line">
            <a:avLst/>
          </a:prstGeom>
          <a:noFill/>
          <a:ln w="10160">
            <a:solidFill>
              <a:srgbClr val="E2DDD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72200" y="3776472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B703"/>
                </a:solidFill>
              </a:rPr>
              <a:t>Banco de dados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726680" y="3776472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171717"/>
                </a:solidFill>
              </a:rPr>
              <a:t>PostgreSQL</a:t>
            </a:r>
            <a:endParaRPr lang="en-US" sz="1340" dirty="0"/>
          </a:p>
        </p:txBody>
      </p:sp>
      <p:sp>
        <p:nvSpPr>
          <p:cNvPr id="17" name="Shape 14"/>
          <p:cNvSpPr/>
          <p:nvPr/>
        </p:nvSpPr>
        <p:spPr>
          <a:xfrm>
            <a:off x="6172200" y="4242816"/>
            <a:ext cx="5074920" cy="0"/>
          </a:xfrm>
          <a:prstGeom prst="line">
            <a:avLst/>
          </a:prstGeom>
          <a:noFill/>
          <a:ln w="10160">
            <a:solidFill>
              <a:srgbClr val="E2DDD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72200" y="4562856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53935"/>
                </a:solidFill>
              </a:rPr>
              <a:t>Arquitetura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726680" y="4562856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171717"/>
                </a:solidFill>
              </a:rPr>
              <a:t>Monolito em um único projeto/repositório</a:t>
            </a:r>
            <a:endParaRPr lang="en-US" sz="1340" dirty="0"/>
          </a:p>
        </p:txBody>
      </p:sp>
      <p:sp>
        <p:nvSpPr>
          <p:cNvPr id="20" name="Shape 17"/>
          <p:cNvSpPr/>
          <p:nvPr/>
        </p:nvSpPr>
        <p:spPr>
          <a:xfrm>
            <a:off x="6172200" y="5029200"/>
            <a:ext cx="5074920" cy="0"/>
          </a:xfrm>
          <a:prstGeom prst="line">
            <a:avLst/>
          </a:prstGeom>
          <a:noFill/>
          <a:ln w="10160">
            <a:solidFill>
              <a:srgbClr val="E2DD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172200" y="5614416"/>
            <a:ext cx="5074920" cy="475488"/>
          </a:xfrm>
          <a:prstGeom prst="roundRect">
            <a:avLst>
              <a:gd name="adj" fmla="val 21154"/>
            </a:avLst>
          </a:prstGeom>
          <a:solidFill>
            <a:srgbClr val="FFE5E0"/>
          </a:solidFill>
          <a:ln w="8890">
            <a:solidFill>
              <a:srgbClr val="FFE5E0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19088" y="5751576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70" b="1" dirty="0">
                <a:solidFill>
                  <a:srgbClr val="8E1616"/>
                </a:solidFill>
              </a:rPr>
              <a:t>Decisão técnica: manter simplicidade de entrega e integração, sem dividir prematuramente em serviços.</a:t>
            </a:r>
            <a:endParaRPr lang="en-US" sz="10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26" name="CodeBite logo" descr="codebite_logo_transparent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07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Valor da solução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O CodeBite transforma um fluxo operacional espalhado em um processo visível.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731520" y="1353312"/>
            <a:ext cx="5486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1717"/>
                </a:solidFill>
              </a:rPr>
              <a:t>O ganho não está em “ter uma tela bonita”. O ganho está em reduzir ruído operacional.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77240" y="2880360"/>
            <a:ext cx="2944368" cy="1609344"/>
          </a:xfrm>
          <a:prstGeom prst="roundRect">
            <a:avLst>
              <a:gd name="adj" fmla="val 10227"/>
            </a:avLst>
          </a:prstGeom>
          <a:solidFill>
            <a:srgbClr val="FFFFFF"/>
          </a:solidFill>
          <a:ln w="10160">
            <a:solidFill>
              <a:srgbClr val="E1DD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96696" y="3136392"/>
            <a:ext cx="411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53935"/>
                </a:solidFill>
              </a:rPr>
              <a:t>①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54480" y="305409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Menos perda de informação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033272" y="373075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Pedido deixa de depender de anotação solta ou comunicação informal.</a:t>
            </a:r>
            <a:endParaRPr lang="en-US" sz="1030" dirty="0"/>
          </a:p>
        </p:txBody>
      </p:sp>
      <p:sp>
        <p:nvSpPr>
          <p:cNvPr id="10" name="Shape 8"/>
          <p:cNvSpPr/>
          <p:nvPr/>
        </p:nvSpPr>
        <p:spPr>
          <a:xfrm>
            <a:off x="4507992" y="2880360"/>
            <a:ext cx="2944368" cy="1609344"/>
          </a:xfrm>
          <a:prstGeom prst="roundRect">
            <a:avLst>
              <a:gd name="adj" fmla="val 10227"/>
            </a:avLst>
          </a:prstGeom>
          <a:solidFill>
            <a:srgbClr val="FFFFFF"/>
          </a:solidFill>
          <a:ln w="10160">
            <a:solidFill>
              <a:srgbClr val="E1DDD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27448" y="3136392"/>
            <a:ext cx="411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B703"/>
                </a:solidFill>
              </a:rPr>
              <a:t>②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285232" y="305409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Mais clareza de status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764024" y="373075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A equipe sabe se está aberto, em preparo, pronto, entregue ou pago.</a:t>
            </a:r>
            <a:endParaRPr lang="en-US" sz="1030" dirty="0"/>
          </a:p>
        </p:txBody>
      </p:sp>
      <p:sp>
        <p:nvSpPr>
          <p:cNvPr id="14" name="Shape 12"/>
          <p:cNvSpPr/>
          <p:nvPr/>
        </p:nvSpPr>
        <p:spPr>
          <a:xfrm>
            <a:off x="8238744" y="2880360"/>
            <a:ext cx="2944368" cy="1609344"/>
          </a:xfrm>
          <a:prstGeom prst="roundRect">
            <a:avLst>
              <a:gd name="adj" fmla="val 10227"/>
            </a:avLst>
          </a:prstGeom>
          <a:solidFill>
            <a:srgbClr val="FFFFFF"/>
          </a:solidFill>
          <a:ln w="10160">
            <a:solidFill>
              <a:srgbClr val="E1DD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58200" y="3136392"/>
            <a:ext cx="4114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53935"/>
                </a:solidFill>
              </a:rPr>
              <a:t>③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9015984" y="305409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171717"/>
                </a:solidFill>
              </a:rPr>
              <a:t>Base para gestão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494776" y="373075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615D56"/>
                </a:solidFill>
              </a:rPr>
              <a:t>O fluxo padronizado permite evoluir para relatórios e indicadores.</a:t>
            </a:r>
            <a:endParaRPr lang="en-US" sz="1030" dirty="0"/>
          </a:p>
        </p:txBody>
      </p:sp>
      <p:pic>
        <p:nvPicPr>
          <p:cNvPr id="18" name="Image 0" descr="/mnt/data/wide_interior_illustration_of_a_modern_fast_casual_batch_1.png"/>
          <p:cNvPicPr>
            <a:picLocks noChangeAspect="1"/>
          </p:cNvPicPr>
          <p:nvPr/>
        </p:nvPicPr>
        <p:blipFill>
          <a:blip r:embed="rId3"/>
          <a:srcRect l="18000" t="15000" r="-32110" b="30000"/>
          <a:stretch/>
        </p:blipFill>
        <p:spPr>
          <a:xfrm>
            <a:off x="7452360" y="1188720"/>
            <a:ext cx="3977640" cy="107899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7086600" y="490118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</a:rPr>
              <a:t>Sistema pensado para o chão da operação: rápido, objetivo e com fluxo claro.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26" name="CodeBite logo" descr="codebite_logo_transparent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228832" y="6492240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15D56"/>
                </a:solidFill>
              </a:rPr>
              <a:t>08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594360" y="4114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7171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Próximos passos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612648" y="850392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15D56"/>
                </a:solidFill>
              </a:rPr>
              <a:t>Evoluir o MVP com validação prática e feedback real dos usuários.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786384" y="1417320"/>
            <a:ext cx="393192" cy="393192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536192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1</a:t>
            </a:r>
            <a:endParaRPr lang="en-US" sz="820" dirty="0"/>
          </a:p>
        </p:txBody>
      </p:sp>
      <p:sp>
        <p:nvSpPr>
          <p:cNvPr id="7" name="Text 5"/>
          <p:cNvSpPr/>
          <p:nvPr/>
        </p:nvSpPr>
        <p:spPr>
          <a:xfrm>
            <a:off x="1417320" y="1408176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70" b="1" dirty="0">
                <a:solidFill>
                  <a:srgbClr val="171717"/>
                </a:solidFill>
              </a:rPr>
              <a:t>Concluir fluxo operacional</a:t>
            </a:r>
            <a:endParaRPr lang="en-US" sz="1370" dirty="0"/>
          </a:p>
        </p:txBody>
      </p:sp>
      <p:sp>
        <p:nvSpPr>
          <p:cNvPr id="8" name="Text 6"/>
          <p:cNvSpPr/>
          <p:nvPr/>
        </p:nvSpPr>
        <p:spPr>
          <a:xfrm>
            <a:off x="1417320" y="1673352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15D56"/>
                </a:solidFill>
              </a:rPr>
              <a:t>Pedido, cozinha, entrega, pagamento e finalização.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786384" y="2185416"/>
            <a:ext cx="393192" cy="393192"/>
          </a:xfrm>
          <a:prstGeom prst="ellipse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304288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2</a:t>
            </a:r>
            <a:endParaRPr lang="en-US" sz="820" dirty="0"/>
          </a:p>
        </p:txBody>
      </p:sp>
      <p:sp>
        <p:nvSpPr>
          <p:cNvPr id="11" name="Text 9"/>
          <p:cNvSpPr/>
          <p:nvPr/>
        </p:nvSpPr>
        <p:spPr>
          <a:xfrm>
            <a:off x="1417320" y="2176272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70" b="1" dirty="0">
                <a:solidFill>
                  <a:srgbClr val="171717"/>
                </a:solidFill>
              </a:rPr>
              <a:t>Validar com usuários</a:t>
            </a:r>
            <a:endParaRPr lang="en-US" sz="137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15D56"/>
                </a:solidFill>
              </a:rPr>
              <a:t>Testar entendimento das telas e velocidade de operação.</a:t>
            </a:r>
            <a:endParaRPr lang="en-US" sz="980" dirty="0"/>
          </a:p>
        </p:txBody>
      </p:sp>
      <p:sp>
        <p:nvSpPr>
          <p:cNvPr id="13" name="Shape 11"/>
          <p:cNvSpPr/>
          <p:nvPr/>
        </p:nvSpPr>
        <p:spPr>
          <a:xfrm>
            <a:off x="786384" y="2953512"/>
            <a:ext cx="393192" cy="393192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072384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3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1417320" y="294436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70" b="1" dirty="0">
                <a:solidFill>
                  <a:srgbClr val="171717"/>
                </a:solidFill>
              </a:rPr>
              <a:t>Melhorar UX</a:t>
            </a:r>
            <a:endParaRPr lang="en-US" sz="1370" dirty="0"/>
          </a:p>
        </p:txBody>
      </p:sp>
      <p:sp>
        <p:nvSpPr>
          <p:cNvPr id="16" name="Text 14"/>
          <p:cNvSpPr/>
          <p:nvPr/>
        </p:nvSpPr>
        <p:spPr>
          <a:xfrm>
            <a:off x="1417320" y="3209544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15D56"/>
                </a:solidFill>
              </a:rPr>
              <a:t>Ajustar navegação, mensagens, responsividade e padrões visuais.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786384" y="3721608"/>
            <a:ext cx="393192" cy="393192"/>
          </a:xfrm>
          <a:prstGeom prst="ellipse">
            <a:avLst/>
          </a:prstGeom>
          <a:solidFill>
            <a:srgbClr val="FFB70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3840480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4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1417320" y="3712464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70" b="1" dirty="0">
                <a:solidFill>
                  <a:srgbClr val="171717"/>
                </a:solidFill>
              </a:rPr>
              <a:t>Adicionar indicadores</a:t>
            </a:r>
            <a:endParaRPr lang="en-US" sz="1370" dirty="0"/>
          </a:p>
        </p:txBody>
      </p:sp>
      <p:sp>
        <p:nvSpPr>
          <p:cNvPr id="20" name="Text 18"/>
          <p:cNvSpPr/>
          <p:nvPr/>
        </p:nvSpPr>
        <p:spPr>
          <a:xfrm>
            <a:off x="1417320" y="3977640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15D56"/>
                </a:solidFill>
              </a:rPr>
              <a:t>Relatórios simples para apoiar gestão e tomada de decisão.</a:t>
            </a:r>
            <a:endParaRPr lang="en-US" sz="980" dirty="0"/>
          </a:p>
        </p:txBody>
      </p:sp>
      <p:sp>
        <p:nvSpPr>
          <p:cNvPr id="21" name="Shape 19"/>
          <p:cNvSpPr/>
          <p:nvPr/>
        </p:nvSpPr>
        <p:spPr>
          <a:xfrm>
            <a:off x="786384" y="4489704"/>
            <a:ext cx="393192" cy="393192"/>
          </a:xfrm>
          <a:prstGeom prst="ellipse">
            <a:avLst/>
          </a:prstGeom>
          <a:solidFill>
            <a:srgbClr val="E539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4608576"/>
            <a:ext cx="146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20" b="1" dirty="0">
                <a:solidFill>
                  <a:srgbClr val="FFFFFF"/>
                </a:solidFill>
              </a:rPr>
              <a:t>5</a:t>
            </a:r>
            <a:endParaRPr lang="en-US" sz="820" dirty="0"/>
          </a:p>
        </p:txBody>
      </p:sp>
      <p:sp>
        <p:nvSpPr>
          <p:cNvPr id="23" name="Text 21"/>
          <p:cNvSpPr/>
          <p:nvPr/>
        </p:nvSpPr>
        <p:spPr>
          <a:xfrm>
            <a:off x="1417320" y="4480560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70" b="1" dirty="0">
                <a:solidFill>
                  <a:srgbClr val="171717"/>
                </a:solidFill>
              </a:rPr>
              <a:t>Preparar evolução</a:t>
            </a:r>
            <a:endParaRPr lang="en-US" sz="1370" dirty="0"/>
          </a:p>
        </p:txBody>
      </p:sp>
      <p:sp>
        <p:nvSpPr>
          <p:cNvPr id="24" name="Text 22"/>
          <p:cNvSpPr/>
          <p:nvPr/>
        </p:nvSpPr>
        <p:spPr>
          <a:xfrm>
            <a:off x="1417320" y="4745736"/>
            <a:ext cx="4480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15D56"/>
                </a:solidFill>
              </a:rPr>
              <a:t>Avaliar implantação real e possibilidade de pré-incubação.</a:t>
            </a:r>
            <a:endParaRPr lang="en-US" sz="980" dirty="0"/>
          </a:p>
        </p:txBody>
      </p:sp>
      <p:sp>
        <p:nvSpPr>
          <p:cNvPr id="25" name="Shape 23"/>
          <p:cNvSpPr/>
          <p:nvPr/>
        </p:nvSpPr>
        <p:spPr>
          <a:xfrm>
            <a:off x="6629400" y="1417320"/>
            <a:ext cx="4343400" cy="3611880"/>
          </a:xfrm>
          <a:prstGeom prst="roundRect">
            <a:avLst>
              <a:gd name="adj" fmla="val 5570"/>
            </a:avLst>
          </a:prstGeom>
          <a:solidFill>
            <a:srgbClr val="2424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995160" y="1668821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B703"/>
                </a:solidFill>
              </a:rPr>
              <a:t>Mensagem final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995160" y="224028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O CodeBite é um MVP com proposta clara: organizar o ciclo do pedido em uma aplicação web única, simples de operar e pronta para evoluir.</a:t>
            </a:r>
            <a:endParaRPr lang="en-US" sz="1900" dirty="0"/>
          </a:p>
        </p:txBody>
      </p:sp>
      <p:sp>
        <p:nvSpPr>
          <p:cNvPr id="28" name="Shape 26"/>
          <p:cNvSpPr/>
          <p:nvPr/>
        </p:nvSpPr>
        <p:spPr>
          <a:xfrm>
            <a:off x="6995160" y="3657600"/>
            <a:ext cx="3547872" cy="0"/>
          </a:xfrm>
          <a:prstGeom prst="line">
            <a:avLst/>
          </a:prstGeom>
          <a:noFill/>
          <a:ln w="19050">
            <a:solidFill>
              <a:srgbClr val="E5393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995160" y="397764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EEE8"/>
                </a:solidFill>
              </a:rPr>
              <a:t>Equipe CodeBite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995160" y="4315968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B9B1A6"/>
                </a:solidFill>
              </a:rPr>
              <a:t>Entra21 • Aplicações Web • 2026</a:t>
            </a:r>
            <a:endParaRPr lang="en-US" sz="98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50">
                <a:solidFill>
                  <a:srgbClr val="6B686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31" name="CodeBite logo" descr="codebite_logo_transparent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935" y="182880"/>
            <a:ext cx="1097280" cy="3443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942</Words>
  <Application>Microsoft Office PowerPoint</Application>
  <PresentationFormat>Widescreen</PresentationFormat>
  <Paragraphs>159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Equipe CodeBite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CodeBite - Sistema Web para Gestão de Pedidos</dc:title>
  <dc:subject>Mostra de Talentos Entra21 2026</dc:subject>
  <dc:creator>CodeBite</dc:creator>
  <cp:lastModifiedBy>Conta da Microsoft</cp:lastModifiedBy>
  <cp:revision>2</cp:revision>
  <dcterms:created xsi:type="dcterms:W3CDTF">2026-09-28T23:05:29Z</dcterms:created>
  <dcterms:modified xsi:type="dcterms:W3CDTF">2026-10-09T17:16:31Z</dcterms:modified>
</cp:coreProperties>
</file>