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1695" cy="6858000"/>
  <p:notesSz cx="6858000" cy="12191695"/>
  <p:embeddedFontLst>
    <p:embeddedFont>
      <p:font typeface="DM Sans"/>
      <p:regular r:id="rId201314"/>
    </p:embeddedFont>
    <p:embeddedFont>
      <p:font typeface="DM Sans Bold"/>
      <p:regular r:id="rId201315"/>
    </p:embeddedFont>
    <p:embeddedFont>
      <p:font typeface="Libre Baskerville"/>
      <p:regular r:id="rId201316"/>
    </p:embeddedFont>
    <p:embeddedFont>
      <p:font typeface="Libre Baskerville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palavra Harness assusta, mas é só o nome que se dá ao motor que organiza o trabalho da IA. É como um gerente de projetos: ele recebe a tarefa, decide quem faz o quê, e garante que tudo chegue no fim.
Observabilidade é o nome moderno para algo que empresas fazem há décadas: registrar tudo o que acontece no sistema. A diferença é que agora também monitoramos o comportamento da IA — quanto ela gasta, quanto demora, quantas vezes erra.
A IA não sabe tudo. Então ela aprendeu a pedir ajuda. Tool calling é exatamente isso: a IA consulta outras partes do sistema quando precisa — como um funcionário que liga para o estoque antes de prometer uma entrega ao cliente.
Traduzindo Human-in-the-loop: o humano no meio do processo. Antes da IA executar qualquer ação, ela pede confirmação. É como um gerente que assina o cheque antes do pagamento sair.
Guardrails são as travas de segurança. Se alguém tentar manipular a IA, existem filtros que bloqueiam antes mesmo dela pensar. É como um firewall ou uma senha forte — proteção que toda empresa já usa.
Evals são testes automatizados para IA. Toda empresa testa software antes de entregar. Com IA, a gente testa se ela responde certo antes de colocar em produção. É o QA da inteligência artificial.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jpeg"/><Relationship Id="rId3" Type="http://schemas.openxmlformats.org/officeDocument/2006/relationships/image" Target="../media/image-1002-3.png"/><Relationship Id="rId5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3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A">
              <a:alpha val="85000"/>
            </a:srgbClr>
          </a:solidFill>
          <a:ln/>
        </p:spPr>
      </p:sp>
      <p:pic>
        <p:nvPicPr>
          <p:cNvPr id="6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A"/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image" Target="../media/image-4-9.png"/><Relationship Id="rId10" Type="http://schemas.openxmlformats.org/officeDocument/2006/relationships/image" Target="../media/image-4-10.svg"/><Relationship Id="rId11" Type="http://schemas.openxmlformats.org/officeDocument/2006/relationships/image" Target="../media/image-4-11.png"/><Relationship Id="rId12" Type="http://schemas.openxmlformats.org/officeDocument/2006/relationships/image" Target="../media/image-4-12.svg"/><Relationship Id="rId13" Type="http://schemas.openxmlformats.org/officeDocument/2006/relationships/slideLayout" Target="../slideLayouts/slideLayout3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1.png"/><Relationship Id="rId4" Type="http://schemas.openxmlformats.org/officeDocument/2006/relationships/image" Target="../media/image-9-2.svg"/><Relationship Id="rId5" Type="http://schemas.openxmlformats.org/officeDocument/2006/relationships/image" Target="../media/image-9-1.png"/><Relationship Id="rId6" Type="http://schemas.openxmlformats.org/officeDocument/2006/relationships/image" Target="../media/image-9-2.svg"/><Relationship Id="rId7" Type="http://schemas.openxmlformats.org/officeDocument/2006/relationships/image" Target="../media/image-9-1.png"/><Relationship Id="rId8" Type="http://schemas.openxmlformats.org/officeDocument/2006/relationships/image" Target="../media/image-9-2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slideLayout" Target="../slideLayouts/slideLayout3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1.png"/><Relationship Id="rId4" Type="http://schemas.openxmlformats.org/officeDocument/2006/relationships/image" Target="../media/image-10-2.svg"/><Relationship Id="rId5" Type="http://schemas.openxmlformats.org/officeDocument/2006/relationships/image" Target="../media/image-10-1.png"/><Relationship Id="rId6" Type="http://schemas.openxmlformats.org/officeDocument/2006/relationships/image" Target="../media/image-10-2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7.png"/><Relationship Id="rId10" Type="http://schemas.openxmlformats.org/officeDocument/2006/relationships/image" Target="../media/image-10-8.svg"/><Relationship Id="rId11" Type="http://schemas.openxmlformats.org/officeDocument/2006/relationships/image" Target="../media/image-10-7.png"/><Relationship Id="rId12" Type="http://schemas.openxmlformats.org/officeDocument/2006/relationships/image" Target="../media/image-10-8.svg"/><Relationship Id="rId13" Type="http://schemas.openxmlformats.org/officeDocument/2006/relationships/slideLayout" Target="../slideLayouts/slideLayout3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8328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ChaveMestra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5740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Sistema de gestão com agente de IA integrado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2643287"/>
            <a:ext cx="10868745" cy="2445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51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Um sistema que não só registra dados — mas entende, consulta e propõe ações.</a:t>
            </a:r>
            <a:endParaRPr lang="en-US" sz="5100" dirty="0"/>
          </a:p>
        </p:txBody>
      </p:sp>
      <p:sp>
        <p:nvSpPr>
          <p:cNvPr id="5" name="Text 3"/>
          <p:cNvSpPr/>
          <p:nvPr/>
        </p:nvSpPr>
        <p:spPr>
          <a:xfrm>
            <a:off x="661475" y="537229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TCC Entra21 Java FullStack · 2026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86085"/>
            <a:ext cx="1130867" cy="264616"/>
          </a:xfrm>
          <a:prstGeom prst="roundRect">
            <a:avLst>
              <a:gd name="adj" fmla="val 22126"/>
            </a:avLst>
          </a:prstGeom>
          <a:noFill/>
          <a:ln w="6350">
            <a:solidFill>
              <a:srgbClr val="B88E2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65950" y="638274"/>
            <a:ext cx="1531502" cy="160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50" dirty="0">
                <a:solidFill>
                  <a:srgbClr val="B88E2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DIAGNÓSTICO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661475" y="914896"/>
            <a:ext cx="10868745" cy="544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 Problema Real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82" y="1700312"/>
            <a:ext cx="1147833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350" b="1" dirty="0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O lojista tem dados de sobra — em papel, cadernos e planilhas. O que falta é transformar isso em conhecimento.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61475" y="2192338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454240">
              <a:alpha val="50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958306"/>
            <a:ext cx="3515828" cy="145127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54748" y="3312220"/>
            <a:ext cx="3129281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Controle Manual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54748" y="3680718"/>
            <a:ext cx="3129281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Atendimentos em papel, sem histórico confiável.</a:t>
            </a:r>
            <a:endParaRPr lang="en-US" sz="13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7934" y="2696964"/>
            <a:ext cx="3515828" cy="17126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31207" y="3050877"/>
            <a:ext cx="3129281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Sem Visibilidade Financeira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4531207" y="3419376"/>
            <a:ext cx="3129281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Sem clareza sobre o lucro real do negócio.</a:t>
            </a:r>
            <a:endParaRPr lang="en-US" sz="13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4392" y="2435622"/>
            <a:ext cx="3515828" cy="197395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07666" y="2789535"/>
            <a:ext cx="3129281" cy="2721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Estoque Manual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8207666" y="3158034"/>
            <a:ext cx="3129281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Sem controle de entrada e saída de produtos.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922811" y="4831159"/>
            <a:ext cx="10607410" cy="751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7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Dados existem.</a:t>
            </a:r>
            <a:endParaRPr lang="en-US" sz="4700" dirty="0"/>
          </a:p>
        </p:txBody>
      </p:sp>
      <p:sp>
        <p:nvSpPr>
          <p:cNvPr id="17" name="Text 12"/>
          <p:cNvSpPr/>
          <p:nvPr/>
        </p:nvSpPr>
        <p:spPr>
          <a:xfrm>
            <a:off x="922811" y="5823446"/>
            <a:ext cx="11216994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 desafio é organizar, enxergar e agir.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661475" y="4590256"/>
            <a:ext cx="19050" cy="1681659"/>
          </a:xfrm>
          <a:prstGeom prst="roundRect">
            <a:avLst>
              <a:gd name="adj" fmla="val 49999"/>
            </a:avLst>
          </a:prstGeom>
          <a:solidFill>
            <a:srgbClr val="B88E23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318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Metodologia de Desenvolvimento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5500" y="1681857"/>
            <a:ext cx="10520595" cy="39479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336045" y="4518534"/>
            <a:ext cx="1586822" cy="611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MVP Completo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7336215" y="4671378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MVP Inicial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347253" y="4671378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Banco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3358291" y="4671378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Engenharia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325854" y="4671378"/>
            <a:ext cx="1586822" cy="30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Requisitos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661475" y="584239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Cada fase foi validada com o lojista antes de avançar, garantindo aderência ao problema real.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854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Módulos Principais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547217"/>
            <a:ext cx="378014" cy="3780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161480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Atendimento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2570163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Registro de serviços com histórico.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1547217"/>
            <a:ext cx="378014" cy="37802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3915" y="2161480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Produtos e Estoque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213915" y="2570163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Catálogo com controle e alertas críticos.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250605"/>
            <a:ext cx="378014" cy="3780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1475" y="3864868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Financeiro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661475" y="4273550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Entradas, saídas e saldo por período.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3915" y="3250605"/>
            <a:ext cx="378014" cy="37802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213915" y="3864868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Clientes</a:t>
            </a:r>
            <a:endParaRPr lang="en-US" sz="1850" dirty="0"/>
          </a:p>
        </p:txBody>
      </p:sp>
      <p:sp>
        <p:nvSpPr>
          <p:cNvPr id="14" name="Text 8"/>
          <p:cNvSpPr/>
          <p:nvPr/>
        </p:nvSpPr>
        <p:spPr>
          <a:xfrm>
            <a:off x="6213915" y="4273550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Cadastro com histórico por cliente.</a:t>
            </a:r>
            <a:endParaRPr lang="en-US" sz="14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4953992"/>
            <a:ext cx="378014" cy="37802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61475" y="5568255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Relatórios</a:t>
            </a:r>
            <a:endParaRPr lang="en-US" sz="1850" dirty="0"/>
          </a:p>
        </p:txBody>
      </p:sp>
      <p:sp>
        <p:nvSpPr>
          <p:cNvPr id="17" name="Text 10"/>
          <p:cNvSpPr/>
          <p:nvPr/>
        </p:nvSpPr>
        <p:spPr>
          <a:xfrm>
            <a:off x="661475" y="5976937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Visão consolidada com filtros rápidos.</a:t>
            </a:r>
            <a:endParaRPr lang="en-US" sz="14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13915" y="4953992"/>
            <a:ext cx="378014" cy="378023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213915" y="5568255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Inteligência Artificial</a:t>
            </a:r>
            <a:endParaRPr lang="en-US" sz="1850" dirty="0"/>
          </a:p>
        </p:txBody>
      </p:sp>
      <p:sp>
        <p:nvSpPr>
          <p:cNvPr id="20" name="Text 12"/>
          <p:cNvSpPr/>
          <p:nvPr/>
        </p:nvSpPr>
        <p:spPr>
          <a:xfrm>
            <a:off x="6213915" y="5976937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Assistente inteligente integrado aos processos.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5051"/>
            <a:ext cx="10868745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 Solução </a:t>
            </a:r>
            <a:endParaRPr lang="en-US" sz="33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10791"/>
            <a:ext cx="9083944" cy="48820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5352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Arquitetura do Sistema</a:t>
            </a:r>
            <a:endParaRPr lang="en-US" sz="33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365548"/>
            <a:ext cx="10868745" cy="497413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22865" y="1857072"/>
            <a:ext cx="2650038" cy="601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Camada de Apresentação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622865" y="2543642"/>
            <a:ext cx="2650038" cy="4581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900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HTML + Bootstrap 5 + JS no navegador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8521" y="3492016"/>
            <a:ext cx="2436325" cy="6010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Camada de Negócio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18521" y="4178585"/>
            <a:ext cx="2436325" cy="4581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9900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Spring Boot 4: REST, Security, JPA e Agente IA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622865" y="4486473"/>
            <a:ext cx="2404268" cy="300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Camada de Dados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22865" y="4872501"/>
            <a:ext cx="2650038" cy="4581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9000"/>
              </a:lnSpc>
              <a:buNone/>
            </a:pPr>
            <a:r>
              <a:rPr lang="en-US" sz="15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PostgreSQL 17 com Flyway em Docker Compose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5573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 Agente de IA: Diferencial do Projeto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42441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 IA não é um chatbot de FAQ — é um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agente de negócios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que consulta dados reais, raciocina e propõe ações.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939455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6832" y="3134816"/>
            <a:ext cx="567021" cy="567035"/>
          </a:xfrm>
          <a:prstGeom prst="ellipse">
            <a:avLst/>
          </a:prstGeom>
          <a:solidFill>
            <a:srgbClr val="B88E2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2800" y="3290689"/>
            <a:ext cx="255085" cy="2550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6832" y="3890863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Consultar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6832" y="4299545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Acessa o banco via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tool calling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: estoque, financeiro, clientes, atendimentos.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4347359" y="2939455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42716" y="3134816"/>
            <a:ext cx="567021" cy="567035"/>
          </a:xfrm>
          <a:prstGeom prst="ellipse">
            <a:avLst/>
          </a:prstGeom>
          <a:solidFill>
            <a:srgbClr val="B88E23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684" y="3290689"/>
            <a:ext cx="255085" cy="2550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42716" y="3890863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Raciocinar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4542716" y="4299545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Sintetiza múltiplas fontes: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"Compare este mês com o anterior."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8033244" y="2939455"/>
            <a:ext cx="3496877" cy="2462709"/>
          </a:xfrm>
          <a:prstGeom prst="roundRect">
            <a:avLst>
              <a:gd name="adj" fmla="val 3224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28600" y="3134816"/>
            <a:ext cx="567021" cy="567035"/>
          </a:xfrm>
          <a:prstGeom prst="ellipse">
            <a:avLst/>
          </a:prstGeom>
          <a:solidFill>
            <a:srgbClr val="B88E23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4568" y="3290689"/>
            <a:ext cx="255085" cy="2550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28600" y="3890863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Executar</a:t>
            </a:r>
            <a:endParaRPr lang="en-US" sz="1850" dirty="0"/>
          </a:p>
        </p:txBody>
      </p:sp>
      <p:sp>
        <p:nvSpPr>
          <p:cNvPr id="18" name="Text 13"/>
          <p:cNvSpPr/>
          <p:nvPr/>
        </p:nvSpPr>
        <p:spPr>
          <a:xfrm>
            <a:off x="8228600" y="4299545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Propõe ações e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54240"/>
                </a:solidFill>
                <a:latin typeface="DM Sans Bold" pitchFamily="34" charset="0"/>
                <a:ea typeface="DM Sans Bold" pitchFamily="34" charset="-122"/>
                <a:cs typeface="DM Sans Bold" pitchFamily="34" charset="-120"/>
              </a:rPr>
              <a:t>aguarda confirmação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antes de gravar no banco.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587772"/>
            <a:ext cx="10573180" cy="568245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23788"/>
            <a:ext cx="10868745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Segurança e Proteção da IA</a:t>
            </a:r>
            <a:endParaRPr lang="en-US" sz="36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1571526"/>
            <a:ext cx="2579821" cy="28280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72905" y="2315766"/>
            <a:ext cx="2156962" cy="581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Human-in-the-Loop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72905" y="3007023"/>
            <a:ext cx="2156962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Nenhuma ação de escrita sem confirmação explícita vinculada a ID específico.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4449" y="1571526"/>
            <a:ext cx="2579821" cy="28280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35879" y="2315766"/>
            <a:ext cx="2156962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Guardrails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3635879" y="2716312"/>
            <a:ext cx="2156962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9 padrões de prompt injection detectados e bloqueados automaticamente.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7424" y="1571526"/>
            <a:ext cx="2579821" cy="28280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98854" y="2315766"/>
            <a:ext cx="2156962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Auditoria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6398854" y="2716312"/>
            <a:ext cx="2156962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Toda interação registrada: pergunta, resposta, tokens, tempo e modelo.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50399" y="1571526"/>
            <a:ext cx="2579821" cy="282803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161829" y="2315766"/>
            <a:ext cx="2156962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Resiliência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9161829" y="2716312"/>
            <a:ext cx="2156962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Retry automático, fallback de modelo e rate limit por usuário.</a:t>
            </a:r>
            <a:endParaRPr lang="en-US" sz="14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1475" y="4582716"/>
            <a:ext cx="10868745" cy="165149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72905" y="5326955"/>
            <a:ext cx="10445886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IA no Backend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872905" y="5727502"/>
            <a:ext cx="1044588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Chave de API nunca trafega para o navegador.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3003"/>
            <a:ext cx="10868745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Por trás de nomes difíceis, ideias que a engenharia já conhece</a:t>
            </a:r>
            <a:endParaRPr lang="en-US" sz="36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76562"/>
            <a:ext cx="4980954" cy="11920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4502" y="2387997"/>
            <a:ext cx="445649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Harness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974502" y="2861866"/>
            <a:ext cx="445649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Quem organiza o trabalho da IA.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551734"/>
            <a:ext cx="4980954" cy="119201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74502" y="3763169"/>
            <a:ext cx="445649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Observability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974502" y="4237038"/>
            <a:ext cx="445649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Acompanhar tudo que acontece.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926905"/>
            <a:ext cx="4980954" cy="119201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4502" y="5138341"/>
            <a:ext cx="4456497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Tool Calling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974502" y="5612209"/>
            <a:ext cx="445649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IA pedindo ajuda a outras ferramentas.</a:t>
            </a:r>
            <a:endParaRPr lang="en-US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02594" y="2176562"/>
            <a:ext cx="5433877" cy="119201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415622" y="2387997"/>
            <a:ext cx="490941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Human-in-the-Loop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6415622" y="2861866"/>
            <a:ext cx="49094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Humano aprova antes de agir.</a:t>
            </a:r>
            <a:endParaRPr lang="en-US" sz="14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02594" y="3551734"/>
            <a:ext cx="5433877" cy="119201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415622" y="3763169"/>
            <a:ext cx="490941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Guardrails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6415622" y="4237038"/>
            <a:ext cx="49094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Proteção contra erros e abusos.</a:t>
            </a:r>
            <a:endParaRPr lang="en-US" sz="14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102594" y="4926905"/>
            <a:ext cx="5433877" cy="1192014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415622" y="5138341"/>
            <a:ext cx="490941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Evals</a:t>
            </a:r>
            <a:endParaRPr lang="en-US" sz="1800" dirty="0"/>
          </a:p>
        </p:txBody>
      </p:sp>
      <p:sp>
        <p:nvSpPr>
          <p:cNvPr id="20" name="Text 12"/>
          <p:cNvSpPr/>
          <p:nvPr/>
        </p:nvSpPr>
        <p:spPr>
          <a:xfrm>
            <a:off x="6415622" y="5612209"/>
            <a:ext cx="49094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Testes automáticos de qualidade.</a:t>
            </a:r>
            <a:endParaRPr lang="en-US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88181"/>
            <a:ext cx="10868745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Os obstáculos que surgiram durante o projeto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61475" y="3893641"/>
            <a:ext cx="10868745" cy="25400"/>
          </a:xfrm>
          <a:prstGeom prst="roundRect">
            <a:avLst>
              <a:gd name="adj" fmla="val 49999"/>
            </a:avLst>
          </a:prstGeom>
          <a:solidFill>
            <a:srgbClr val="DDD3BA"/>
          </a:solidFill>
          <a:ln/>
        </p:spPr>
      </p:sp>
      <p:sp>
        <p:nvSpPr>
          <p:cNvPr id="4" name="Shape 2"/>
          <p:cNvSpPr/>
          <p:nvPr/>
        </p:nvSpPr>
        <p:spPr>
          <a:xfrm>
            <a:off x="2122236" y="3344366"/>
            <a:ext cx="25399" cy="549275"/>
          </a:xfrm>
          <a:prstGeom prst="roundRect">
            <a:avLst>
              <a:gd name="adj" fmla="val 50001"/>
            </a:avLst>
          </a:prstGeom>
          <a:solidFill>
            <a:srgbClr val="DDD3BA"/>
          </a:solidFill>
          <a:ln/>
        </p:spPr>
      </p:sp>
      <p:sp>
        <p:nvSpPr>
          <p:cNvPr id="5" name="Shape 3"/>
          <p:cNvSpPr/>
          <p:nvPr/>
        </p:nvSpPr>
        <p:spPr>
          <a:xfrm>
            <a:off x="1928963" y="3687663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997620" y="3721993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1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844529" y="1615083"/>
            <a:ext cx="2580913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MVP sem IA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44529" y="2007493"/>
            <a:ext cx="2580913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Sistema funcionava, mas era só CRUD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706521" y="3893641"/>
            <a:ext cx="25399" cy="549275"/>
          </a:xfrm>
          <a:prstGeom prst="roundRect">
            <a:avLst>
              <a:gd name="adj" fmla="val 50001"/>
            </a:avLst>
          </a:prstGeom>
          <a:solidFill>
            <a:srgbClr val="DDD3BA"/>
          </a:solidFill>
          <a:ln/>
        </p:spPr>
      </p:sp>
      <p:sp>
        <p:nvSpPr>
          <p:cNvPr id="10" name="Shape 8"/>
          <p:cNvSpPr/>
          <p:nvPr/>
        </p:nvSpPr>
        <p:spPr>
          <a:xfrm>
            <a:off x="3513248" y="3687663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81906" y="3721993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2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2428814" y="4626074"/>
            <a:ext cx="2580913" cy="572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Decisão de integrar IA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2428814" y="5304532"/>
            <a:ext cx="2580913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Percebeu-se que a IA exigiria repensar a arquitetura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290906" y="3344366"/>
            <a:ext cx="25399" cy="549275"/>
          </a:xfrm>
          <a:prstGeom prst="roundRect">
            <a:avLst>
              <a:gd name="adj" fmla="val 50001"/>
            </a:avLst>
          </a:prstGeom>
          <a:solidFill>
            <a:srgbClr val="DDD3BA"/>
          </a:solidFill>
          <a:ln/>
        </p:spPr>
      </p:sp>
      <p:sp>
        <p:nvSpPr>
          <p:cNvPr id="15" name="Shape 13"/>
          <p:cNvSpPr/>
          <p:nvPr/>
        </p:nvSpPr>
        <p:spPr>
          <a:xfrm>
            <a:off x="5097633" y="3687663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166290" y="3721993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3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4013199" y="1615083"/>
            <a:ext cx="2580913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Nova arquitetura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4013199" y="2007493"/>
            <a:ext cx="2580913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Sistema foi reestruturado para suportar IA (tool calling, context, guardrails)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875191" y="3893641"/>
            <a:ext cx="25399" cy="549275"/>
          </a:xfrm>
          <a:prstGeom prst="roundRect">
            <a:avLst>
              <a:gd name="adj" fmla="val 50001"/>
            </a:avLst>
          </a:prstGeom>
          <a:solidFill>
            <a:srgbClr val="DDD3BA"/>
          </a:solidFill>
          <a:ln/>
        </p:spPr>
      </p:sp>
      <p:sp>
        <p:nvSpPr>
          <p:cNvPr id="20" name="Shape 18"/>
          <p:cNvSpPr/>
          <p:nvPr/>
        </p:nvSpPr>
        <p:spPr>
          <a:xfrm>
            <a:off x="6681918" y="3687663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750576" y="3721993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4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5597484" y="4626074"/>
            <a:ext cx="2580913" cy="5720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Necessidade de contexto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5597484" y="5304532"/>
            <a:ext cx="2580913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 IA precisava de histórico de ocorrências e desenvolvimento para atuar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8459576" y="3344366"/>
            <a:ext cx="25399" cy="549275"/>
          </a:xfrm>
          <a:prstGeom prst="roundRect">
            <a:avLst>
              <a:gd name="adj" fmla="val 50001"/>
            </a:avLst>
          </a:prstGeom>
          <a:solidFill>
            <a:srgbClr val="DDD3BA"/>
          </a:solidFill>
          <a:ln/>
        </p:spPr>
      </p:sp>
      <p:sp>
        <p:nvSpPr>
          <p:cNvPr id="25" name="Shape 23"/>
          <p:cNvSpPr/>
          <p:nvPr/>
        </p:nvSpPr>
        <p:spPr>
          <a:xfrm>
            <a:off x="8266303" y="3687663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334960" y="3721993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5</a:t>
            </a:r>
            <a:endParaRPr lang="en-US" sz="2150" dirty="0"/>
          </a:p>
        </p:txBody>
      </p:sp>
      <p:sp>
        <p:nvSpPr>
          <p:cNvPr id="27" name="Text 25"/>
          <p:cNvSpPr/>
          <p:nvPr/>
        </p:nvSpPr>
        <p:spPr>
          <a:xfrm>
            <a:off x="7181869" y="1615083"/>
            <a:ext cx="2580913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Extensão ao negócio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181869" y="2007493"/>
            <a:ext cx="2580913" cy="11537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 sistema de registros se estendeu ao negócio: o que o lojista registra vira contexto para a IA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10043861" y="3893641"/>
            <a:ext cx="25399" cy="549275"/>
          </a:xfrm>
          <a:prstGeom prst="roundRect">
            <a:avLst>
              <a:gd name="adj" fmla="val 50001"/>
            </a:avLst>
          </a:prstGeom>
          <a:solidFill>
            <a:srgbClr val="DDD3BA"/>
          </a:solidFill>
          <a:ln/>
        </p:spPr>
      </p:sp>
      <p:sp>
        <p:nvSpPr>
          <p:cNvPr id="30" name="Shape 28"/>
          <p:cNvSpPr/>
          <p:nvPr/>
        </p:nvSpPr>
        <p:spPr>
          <a:xfrm>
            <a:off x="9850588" y="3687663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F7EDD4"/>
          </a:solidFill>
          <a:ln w="6350">
            <a:solidFill>
              <a:srgbClr val="DDD3B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919246" y="3721993"/>
            <a:ext cx="274631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6</a:t>
            </a:r>
            <a:endParaRPr lang="en-US" sz="2150" dirty="0"/>
          </a:p>
        </p:txBody>
      </p:sp>
      <p:sp>
        <p:nvSpPr>
          <p:cNvPr id="32" name="Text 30"/>
          <p:cNvSpPr/>
          <p:nvPr/>
        </p:nvSpPr>
        <p:spPr>
          <a:xfrm>
            <a:off x="8766154" y="4626074"/>
            <a:ext cx="2580913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45424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IA antecipa e sugere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766154" y="5018484"/>
            <a:ext cx="2580913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 contexto, a IA pode antecipar problemas e sugerir ações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43632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 próximo passo não é técnico. É estratégico.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2108398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Integrar IA é fácil. O difícil é saber onde ela gera lucro de verdade. O próximo passo não é adicionar mais ferramentas — é investigar quais casos de uso realmente valem o custo, o risco e a dependência.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661475" y="3228280"/>
            <a:ext cx="6296860" cy="2986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Cada pergunta à IA tem um custo real — e o negócio precisa saber se vale a pena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 IA pode errar, pode ficar lenta, pode sair do ar — o sistema precisa continuar funcionando sem ela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Depender 100% da IA é um risco. A equipe busca o equilíbrio entre autonomia e controle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Os próximos estudos investigam: quais casos de uso geram receita, quais geram apenas custo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 objetivo não é ter IA. É ter um produto que dá lucro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1217"/>
            <a:ext cx="10868745" cy="5260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Equipe</a:t>
            </a:r>
            <a:endParaRPr lang="en-US" sz="33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450777"/>
            <a:ext cx="2730134" cy="27302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349651"/>
            <a:ext cx="3348648" cy="315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Ezequiel - Líder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661475" y="4815185"/>
            <a:ext cx="3348648" cy="1033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6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Arquitetura Geral e Banco de Dados</a:t>
            </a:r>
            <a:endParaRPr lang="en-US" sz="1300" dirty="0"/>
          </a:p>
          <a:p>
            <a:pPr algn="l" indent="0" marL="0">
              <a:lnSpc>
                <a:spcPct val="126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Backend/Frontend</a:t>
            </a:r>
            <a:endParaRPr lang="en-US" sz="1300" dirty="0"/>
          </a:p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Integração com IA</a:t>
            </a:r>
            <a:endParaRPr lang="en-US" sz="1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228" y="1450777"/>
            <a:ext cx="2937992" cy="273456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427228" y="4354016"/>
            <a:ext cx="3348648" cy="315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Elis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427228" y="4819551"/>
            <a:ext cx="3348648" cy="1033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6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Analise de Requisitos</a:t>
            </a:r>
            <a:endParaRPr lang="en-US" sz="1300" dirty="0"/>
          </a:p>
          <a:p>
            <a:pPr algn="l" indent="0" marL="0">
              <a:lnSpc>
                <a:spcPct val="126000"/>
              </a:lnSpc>
              <a:spcAft>
                <a:spcPts val="1050"/>
              </a:spcAft>
              <a:buNone/>
            </a:pPr>
            <a:r>
              <a:rPr lang="en-US" sz="13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Frontend</a:t>
            </a:r>
            <a:endParaRPr lang="en-US" sz="1300" dirty="0"/>
          </a:p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Regras de negócio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2982" y="1450777"/>
            <a:ext cx="2720708" cy="272077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92982" y="4340225"/>
            <a:ext cx="3348648" cy="3156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dirty="0">
                <a:solidFill>
                  <a:srgbClr val="5C4E3D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Alex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8192982" y="4805759"/>
            <a:ext cx="3958233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45424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Vídeo Pitch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2026-09-30T20:08:39Z</dcterms:created>
  <dcterms:modified xsi:type="dcterms:W3CDTF">2026-09-30T20:08:39Z</dcterms:modified>
</cp:coreProperties>
</file>