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Fira Sans Bold" charset="1" panose="020B0803050000020004"/>
      <p:regular r:id="rId13"/>
    </p:embeddedFont>
    <p:embeddedFont>
      <p:font typeface="Fira Sans Italics" charset="1" panose="020B0503050000020004"/>
      <p:regular r:id="rId14"/>
    </p:embeddedFont>
    <p:embeddedFont>
      <p:font typeface="Fira Sans" charset="1" panose="020B0503050000020004"/>
      <p:regular r:id="rId15"/>
    </p:embeddedFont>
    <p:embeddedFont>
      <p:font typeface="Fira Sans Bold Italics" charset="1" panose="020B08030500000200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Relationship Id="rId6" Target="../media/image6.jpeg" Type="http://schemas.openxmlformats.org/officeDocument/2006/relationships/image"/><Relationship Id="rId7" Target="../media/image7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0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8.png" Type="http://schemas.openxmlformats.org/officeDocument/2006/relationships/image"/><Relationship Id="rId12" Target="../media/image9.svg" Type="http://schemas.openxmlformats.org/officeDocument/2006/relationships/image"/><Relationship Id="rId2" Target="../media/image2.jpe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177657" y="6314294"/>
            <a:ext cx="8922372" cy="8922372"/>
            <a:chOff x="0" y="0"/>
            <a:chExt cx="11896496" cy="118964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896471" cy="11896471"/>
            </a:xfrm>
            <a:custGeom>
              <a:avLst/>
              <a:gdLst/>
              <a:ahLst/>
              <a:cxnLst/>
              <a:rect r="r" b="b" t="t" l="l"/>
              <a:pathLst>
                <a:path h="11896471" w="11896471">
                  <a:moveTo>
                    <a:pt x="0" y="5948299"/>
                  </a:moveTo>
                  <a:cubicBezTo>
                    <a:pt x="0" y="2663063"/>
                    <a:pt x="2663063" y="0"/>
                    <a:pt x="5948299" y="0"/>
                  </a:cubicBezTo>
                  <a:cubicBezTo>
                    <a:pt x="9233535" y="0"/>
                    <a:pt x="11896471" y="2663063"/>
                    <a:pt x="11896471" y="5948299"/>
                  </a:cubicBezTo>
                  <a:cubicBezTo>
                    <a:pt x="11896471" y="9233535"/>
                    <a:pt x="9233408" y="11896471"/>
                    <a:pt x="5948299" y="11896471"/>
                  </a:cubicBezTo>
                  <a:cubicBezTo>
                    <a:pt x="2663190" y="11896471"/>
                    <a:pt x="0" y="9233408"/>
                    <a:pt x="0" y="5948299"/>
                  </a:cubicBezTo>
                  <a:close/>
                </a:path>
              </a:pathLst>
            </a:custGeom>
            <a:solidFill>
              <a:srgbClr val="F0554A">
                <a:alpha val="7000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019882" y="-3568951"/>
            <a:ext cx="6177029" cy="6177029"/>
            <a:chOff x="0" y="0"/>
            <a:chExt cx="8236039" cy="823603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236077" cy="8236077"/>
            </a:xfrm>
            <a:custGeom>
              <a:avLst/>
              <a:gdLst/>
              <a:ahLst/>
              <a:cxnLst/>
              <a:rect r="r" b="b" t="t" l="l"/>
              <a:pathLst>
                <a:path h="8236077" w="8236077">
                  <a:moveTo>
                    <a:pt x="0" y="4117975"/>
                  </a:moveTo>
                  <a:cubicBezTo>
                    <a:pt x="0" y="1843659"/>
                    <a:pt x="1843659" y="0"/>
                    <a:pt x="4117975" y="0"/>
                  </a:cubicBezTo>
                  <a:cubicBezTo>
                    <a:pt x="6392291" y="0"/>
                    <a:pt x="8236077" y="1843659"/>
                    <a:pt x="8236077" y="4117975"/>
                  </a:cubicBezTo>
                  <a:cubicBezTo>
                    <a:pt x="8236077" y="6392291"/>
                    <a:pt x="6392291" y="8236077"/>
                    <a:pt x="4117975" y="8236077"/>
                  </a:cubicBezTo>
                  <a:cubicBezTo>
                    <a:pt x="1843659" y="8236077"/>
                    <a:pt x="0" y="6392291"/>
                    <a:pt x="0" y="4117975"/>
                  </a:cubicBezTo>
                  <a:close/>
                </a:path>
              </a:pathLst>
            </a:custGeom>
            <a:solidFill>
              <a:srgbClr val="F0554A">
                <a:alpha val="5000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285495" y="3232094"/>
            <a:ext cx="7137892" cy="742340"/>
            <a:chOff x="0" y="0"/>
            <a:chExt cx="9517190" cy="989787"/>
          </a:xfrm>
        </p:grpSpPr>
        <p:sp>
          <p:nvSpPr>
            <p:cNvPr name="Freeform 7" id="7" descr="media/logo_full.png"/>
            <p:cNvSpPr/>
            <p:nvPr/>
          </p:nvSpPr>
          <p:spPr>
            <a:xfrm flipH="false" flipV="false" rot="0">
              <a:off x="0" y="0"/>
              <a:ext cx="9517253" cy="989838"/>
            </a:xfrm>
            <a:custGeom>
              <a:avLst/>
              <a:gdLst/>
              <a:ahLst/>
              <a:cxnLst/>
              <a:rect r="r" b="b" t="t" l="l"/>
              <a:pathLst>
                <a:path h="989838" w="9517253">
                  <a:moveTo>
                    <a:pt x="0" y="0"/>
                  </a:moveTo>
                  <a:lnTo>
                    <a:pt x="9517253" y="0"/>
                  </a:lnTo>
                  <a:lnTo>
                    <a:pt x="9517253" y="989838"/>
                  </a:lnTo>
                  <a:lnTo>
                    <a:pt x="0" y="989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5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2285495" y="4598451"/>
            <a:ext cx="13726725" cy="823603"/>
            <a:chOff x="0" y="0"/>
            <a:chExt cx="18302300" cy="10981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302298" cy="1098132"/>
            </a:xfrm>
            <a:custGeom>
              <a:avLst/>
              <a:gdLst/>
              <a:ahLst/>
              <a:cxnLst/>
              <a:rect r="r" b="b" t="t" l="l"/>
              <a:pathLst>
                <a:path h="1098132" w="18302298">
                  <a:moveTo>
                    <a:pt x="0" y="0"/>
                  </a:moveTo>
                  <a:lnTo>
                    <a:pt x="18302298" y="0"/>
                  </a:lnTo>
                  <a:lnTo>
                    <a:pt x="18302298" y="1098132"/>
                  </a:lnTo>
                  <a:lnTo>
                    <a:pt x="0" y="10981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4751" r="0" b="-274752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8302300" cy="11076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3"/>
                </a:lnSpc>
              </a:pPr>
              <a:r>
                <a:rPr lang="en-US" sz="3302" b="true">
                  <a:solidFill>
                    <a:srgbClr val="35313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Documentação viva para empresas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285495" y="5696588"/>
            <a:ext cx="13479309" cy="1235405"/>
            <a:chOff x="0" y="0"/>
            <a:chExt cx="17972412" cy="164720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972416" cy="1647211"/>
            </a:xfrm>
            <a:custGeom>
              <a:avLst/>
              <a:gdLst/>
              <a:ahLst/>
              <a:cxnLst/>
              <a:rect r="r" b="b" t="t" l="l"/>
              <a:pathLst>
                <a:path h="1647211" w="17972416">
                  <a:moveTo>
                    <a:pt x="0" y="0"/>
                  </a:moveTo>
                  <a:lnTo>
                    <a:pt x="17972416" y="0"/>
                  </a:lnTo>
                  <a:lnTo>
                    <a:pt x="17972416" y="1647211"/>
                  </a:lnTo>
                  <a:lnTo>
                    <a:pt x="0" y="16472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8348" b="-144849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17972412" cy="16567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2"/>
                </a:lnSpc>
              </a:pPr>
              <a:r>
                <a:rPr lang="en-US" sz="2251" i="true">
                  <a:solidFill>
                    <a:srgbClr val="C4392C"/>
                  </a:solidFill>
                  <a:latin typeface="Fira Sans Italics"/>
                  <a:ea typeface="Fira Sans Italics"/>
                  <a:cs typeface="Fira Sans Italics"/>
                  <a:sym typeface="Fira Sans Italics"/>
                </a:rPr>
                <a:t> Plataforma inteligente que transforma documentação corporativa em conhecimento acessível — com Inteligência Artificial, RAG e LLMs.</a:t>
              </a:r>
            </a:p>
            <a:p>
              <a:pPr algn="l">
                <a:lnSpc>
                  <a:spcPts val="2702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686333"/>
            <a:ext cx="16375980" cy="1098138"/>
            <a:chOff x="0" y="0"/>
            <a:chExt cx="21834640" cy="146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34642" cy="1464185"/>
            </a:xfrm>
            <a:custGeom>
              <a:avLst/>
              <a:gdLst/>
              <a:ahLst/>
              <a:cxnLst/>
              <a:rect r="r" b="b" t="t" l="l"/>
              <a:pathLst>
                <a:path h="1464185" w="21834642">
                  <a:moveTo>
                    <a:pt x="0" y="0"/>
                  </a:moveTo>
                  <a:lnTo>
                    <a:pt x="21834642" y="0"/>
                  </a:lnTo>
                  <a:lnTo>
                    <a:pt x="21834642" y="1464185"/>
                  </a:lnTo>
                  <a:lnTo>
                    <a:pt x="0" y="1464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40570" r="0" b="-24057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834640" cy="14737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4"/>
                </a:lnSpc>
              </a:pPr>
              <a:r>
                <a:rPr lang="en-US" sz="4503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Nossa equipe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677970" y="754971"/>
            <a:ext cx="754971" cy="754971"/>
            <a:chOff x="0" y="0"/>
            <a:chExt cx="1006627" cy="1006627"/>
          </a:xfrm>
        </p:grpSpPr>
        <p:sp>
          <p:nvSpPr>
            <p:cNvPr name="Freeform 6" id="6" descr="media/logo_icon.png"/>
            <p:cNvSpPr/>
            <p:nvPr/>
          </p:nvSpPr>
          <p:spPr>
            <a:xfrm flipH="false" flipV="false" rot="0">
              <a:off x="0" y="0"/>
              <a:ext cx="1006602" cy="1006602"/>
            </a:xfrm>
            <a:custGeom>
              <a:avLst/>
              <a:gdLst/>
              <a:ahLst/>
              <a:cxnLst/>
              <a:rect r="r" b="b" t="t" l="l"/>
              <a:pathLst>
                <a:path h="1006602" w="1006602">
                  <a:moveTo>
                    <a:pt x="0" y="0"/>
                  </a:moveTo>
                  <a:lnTo>
                    <a:pt x="1006602" y="0"/>
                  </a:lnTo>
                  <a:lnTo>
                    <a:pt x="1006602" y="1006602"/>
                  </a:lnTo>
                  <a:lnTo>
                    <a:pt x="0" y="1006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2" b="-2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878510" y="2608078"/>
            <a:ext cx="3774853" cy="5902490"/>
            <a:chOff x="0" y="0"/>
            <a:chExt cx="5033137" cy="78699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033137" cy="7870063"/>
            </a:xfrm>
            <a:custGeom>
              <a:avLst/>
              <a:gdLst/>
              <a:ahLst/>
              <a:cxnLst/>
              <a:rect r="r" b="b" t="t" l="l"/>
              <a:pathLst>
                <a:path h="7870063" w="5033137">
                  <a:moveTo>
                    <a:pt x="0" y="274574"/>
                  </a:moveTo>
                  <a:cubicBezTo>
                    <a:pt x="0" y="122936"/>
                    <a:pt x="122936" y="0"/>
                    <a:pt x="274574" y="0"/>
                  </a:cubicBezTo>
                  <a:lnTo>
                    <a:pt x="4758563" y="0"/>
                  </a:lnTo>
                  <a:cubicBezTo>
                    <a:pt x="4910201" y="0"/>
                    <a:pt x="5033137" y="122936"/>
                    <a:pt x="5033137" y="274574"/>
                  </a:cubicBezTo>
                  <a:lnTo>
                    <a:pt x="5033137" y="7595489"/>
                  </a:lnTo>
                  <a:cubicBezTo>
                    <a:pt x="5033137" y="7747127"/>
                    <a:pt x="4910201" y="7870063"/>
                    <a:pt x="4758563" y="7870063"/>
                  </a:cubicBezTo>
                  <a:lnTo>
                    <a:pt x="274574" y="7870063"/>
                  </a:lnTo>
                  <a:cubicBezTo>
                    <a:pt x="122936" y="7869936"/>
                    <a:pt x="0" y="7747127"/>
                    <a:pt x="0" y="7595489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873701" y="3363049"/>
            <a:ext cx="1784471" cy="1784471"/>
            <a:chOff x="0" y="0"/>
            <a:chExt cx="2379294" cy="237929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379218" cy="2379218"/>
            </a:xfrm>
            <a:custGeom>
              <a:avLst/>
              <a:gdLst/>
              <a:ahLst/>
              <a:cxnLst/>
              <a:rect r="r" b="b" t="t" l="l"/>
              <a:pathLst>
                <a:path h="2379218" w="2379218">
                  <a:moveTo>
                    <a:pt x="0" y="1189609"/>
                  </a:moveTo>
                  <a:cubicBezTo>
                    <a:pt x="0" y="532638"/>
                    <a:pt x="532638" y="0"/>
                    <a:pt x="1189609" y="0"/>
                  </a:cubicBezTo>
                  <a:cubicBezTo>
                    <a:pt x="1846580" y="0"/>
                    <a:pt x="2379218" y="532638"/>
                    <a:pt x="2379218" y="1189609"/>
                  </a:cubicBezTo>
                  <a:cubicBezTo>
                    <a:pt x="2379218" y="1846580"/>
                    <a:pt x="1846580" y="2379218"/>
                    <a:pt x="1189609" y="2379218"/>
                  </a:cubicBezTo>
                  <a:cubicBezTo>
                    <a:pt x="532638" y="2379218"/>
                    <a:pt x="0" y="1846707"/>
                    <a:pt x="0" y="1189609"/>
                  </a:cubicBezTo>
                  <a:close/>
                </a:path>
              </a:pathLst>
            </a:custGeom>
            <a:blipFill>
              <a:blip r:embed="rId4"/>
              <a:stretch>
                <a:fillRect l="0" t="-3514" r="0" b="-35935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53049" y="5627961"/>
            <a:ext cx="3225784" cy="686336"/>
            <a:chOff x="0" y="0"/>
            <a:chExt cx="4301046" cy="91511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301040" cy="915119"/>
            </a:xfrm>
            <a:custGeom>
              <a:avLst/>
              <a:gdLst/>
              <a:ahLst/>
              <a:cxnLst/>
              <a:rect r="r" b="b" t="t" l="l"/>
              <a:pathLst>
                <a:path h="91511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1579" r="0" b="-41578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4301046" cy="9151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82"/>
                </a:lnSpc>
              </a:pPr>
              <a:r>
                <a:rPr lang="en-US" sz="240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Alex Krenkel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53049" y="6382931"/>
            <a:ext cx="3225784" cy="686336"/>
            <a:chOff x="0" y="0"/>
            <a:chExt cx="4301046" cy="91511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301040" cy="915119"/>
            </a:xfrm>
            <a:custGeom>
              <a:avLst/>
              <a:gdLst/>
              <a:ahLst/>
              <a:cxnLst/>
              <a:rect r="r" b="b" t="t" l="l"/>
              <a:pathLst>
                <a:path h="91511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1579" r="0" b="-41578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4301046" cy="9151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1"/>
                </a:lnSpc>
              </a:pPr>
              <a:r>
                <a:rPr lang="en-US" sz="1951">
                  <a:solidFill>
                    <a:srgbClr val="5B5769"/>
                  </a:solidFill>
                  <a:latin typeface="Fira Sans"/>
                  <a:ea typeface="Fira Sans"/>
                  <a:cs typeface="Fira Sans"/>
                  <a:sym typeface="Fira Sans"/>
                </a:rPr>
                <a:t>Desenvolvedor Fullstack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133794" y="2608078"/>
            <a:ext cx="3774853" cy="5902490"/>
            <a:chOff x="0" y="0"/>
            <a:chExt cx="5033137" cy="78699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033137" cy="7870063"/>
            </a:xfrm>
            <a:custGeom>
              <a:avLst/>
              <a:gdLst/>
              <a:ahLst/>
              <a:cxnLst/>
              <a:rect r="r" b="b" t="t" l="l"/>
              <a:pathLst>
                <a:path h="7870063" w="5033137">
                  <a:moveTo>
                    <a:pt x="0" y="274574"/>
                  </a:moveTo>
                  <a:cubicBezTo>
                    <a:pt x="0" y="122936"/>
                    <a:pt x="122936" y="0"/>
                    <a:pt x="274574" y="0"/>
                  </a:cubicBezTo>
                  <a:lnTo>
                    <a:pt x="4758563" y="0"/>
                  </a:lnTo>
                  <a:cubicBezTo>
                    <a:pt x="4910201" y="0"/>
                    <a:pt x="5033137" y="122936"/>
                    <a:pt x="5033137" y="274574"/>
                  </a:cubicBezTo>
                  <a:lnTo>
                    <a:pt x="5033137" y="7595489"/>
                  </a:lnTo>
                  <a:cubicBezTo>
                    <a:pt x="5033137" y="7747127"/>
                    <a:pt x="4910201" y="7870063"/>
                    <a:pt x="4758563" y="7870063"/>
                  </a:cubicBezTo>
                  <a:lnTo>
                    <a:pt x="274574" y="7870063"/>
                  </a:lnTo>
                  <a:cubicBezTo>
                    <a:pt x="122936" y="7869936"/>
                    <a:pt x="0" y="7747127"/>
                    <a:pt x="0" y="7595489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6128985" y="3363049"/>
            <a:ext cx="1784471" cy="1784471"/>
            <a:chOff x="0" y="0"/>
            <a:chExt cx="2379294" cy="237929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379218" cy="2379218"/>
            </a:xfrm>
            <a:custGeom>
              <a:avLst/>
              <a:gdLst/>
              <a:ahLst/>
              <a:cxnLst/>
              <a:rect r="r" b="b" t="t" l="l"/>
              <a:pathLst>
                <a:path h="2379218" w="2379218">
                  <a:moveTo>
                    <a:pt x="0" y="1189609"/>
                  </a:moveTo>
                  <a:cubicBezTo>
                    <a:pt x="0" y="532638"/>
                    <a:pt x="532638" y="0"/>
                    <a:pt x="1189609" y="0"/>
                  </a:cubicBezTo>
                  <a:cubicBezTo>
                    <a:pt x="1846580" y="0"/>
                    <a:pt x="2379218" y="532638"/>
                    <a:pt x="2379218" y="1189609"/>
                  </a:cubicBezTo>
                  <a:cubicBezTo>
                    <a:pt x="2379218" y="1846580"/>
                    <a:pt x="1846580" y="2379218"/>
                    <a:pt x="1189609" y="2379218"/>
                  </a:cubicBezTo>
                  <a:cubicBezTo>
                    <a:pt x="532638" y="2379218"/>
                    <a:pt x="0" y="1846707"/>
                    <a:pt x="0" y="1189609"/>
                  </a:cubicBezTo>
                  <a:close/>
                </a:path>
              </a:pathLst>
            </a:custGeom>
            <a:blipFill>
              <a:blip r:embed="rId5"/>
              <a:stretch>
                <a:fillRect l="0" t="-29503" r="0" b="-29503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5408333" y="5627961"/>
            <a:ext cx="3225784" cy="686336"/>
            <a:chOff x="0" y="0"/>
            <a:chExt cx="4301046" cy="9151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301040" cy="915119"/>
            </a:xfrm>
            <a:custGeom>
              <a:avLst/>
              <a:gdLst/>
              <a:ahLst/>
              <a:cxnLst/>
              <a:rect r="r" b="b" t="t" l="l"/>
              <a:pathLst>
                <a:path h="91511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1579" r="0" b="-41578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4301046" cy="9151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82"/>
                </a:lnSpc>
              </a:pPr>
              <a:r>
                <a:rPr lang="en-US" sz="240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José Luckmann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5408333" y="6382931"/>
            <a:ext cx="3225784" cy="686336"/>
            <a:chOff x="0" y="0"/>
            <a:chExt cx="4301046" cy="91511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301040" cy="915119"/>
            </a:xfrm>
            <a:custGeom>
              <a:avLst/>
              <a:gdLst/>
              <a:ahLst/>
              <a:cxnLst/>
              <a:rect r="r" b="b" t="t" l="l"/>
              <a:pathLst>
                <a:path h="91511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1579" r="0" b="-41578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4301046" cy="9151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1"/>
                </a:lnSpc>
              </a:pPr>
              <a:r>
                <a:rPr lang="en-US" sz="1951">
                  <a:solidFill>
                    <a:srgbClr val="5B5769"/>
                  </a:solidFill>
                  <a:latin typeface="Fira Sans"/>
                  <a:ea typeface="Fira Sans"/>
                  <a:cs typeface="Fira Sans"/>
                  <a:sym typeface="Fira Sans"/>
                </a:rPr>
                <a:t>Desenvolvedor Fullstack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389078" y="2608078"/>
            <a:ext cx="3774853" cy="5902490"/>
            <a:chOff x="0" y="0"/>
            <a:chExt cx="5033137" cy="786998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033137" cy="7870063"/>
            </a:xfrm>
            <a:custGeom>
              <a:avLst/>
              <a:gdLst/>
              <a:ahLst/>
              <a:cxnLst/>
              <a:rect r="r" b="b" t="t" l="l"/>
              <a:pathLst>
                <a:path h="7870063" w="5033137">
                  <a:moveTo>
                    <a:pt x="0" y="274574"/>
                  </a:moveTo>
                  <a:cubicBezTo>
                    <a:pt x="0" y="122936"/>
                    <a:pt x="122936" y="0"/>
                    <a:pt x="274574" y="0"/>
                  </a:cubicBezTo>
                  <a:lnTo>
                    <a:pt x="4758563" y="0"/>
                  </a:lnTo>
                  <a:cubicBezTo>
                    <a:pt x="4910201" y="0"/>
                    <a:pt x="5033137" y="122936"/>
                    <a:pt x="5033137" y="274574"/>
                  </a:cubicBezTo>
                  <a:lnTo>
                    <a:pt x="5033137" y="7595489"/>
                  </a:lnTo>
                  <a:cubicBezTo>
                    <a:pt x="5033137" y="7747127"/>
                    <a:pt x="4910201" y="7870063"/>
                    <a:pt x="4758563" y="7870063"/>
                  </a:cubicBezTo>
                  <a:lnTo>
                    <a:pt x="274574" y="7870063"/>
                  </a:lnTo>
                  <a:cubicBezTo>
                    <a:pt x="122936" y="7869936"/>
                    <a:pt x="0" y="7747127"/>
                    <a:pt x="0" y="7595489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0384269" y="3363049"/>
            <a:ext cx="1784471" cy="1784471"/>
            <a:chOff x="0" y="0"/>
            <a:chExt cx="2379294" cy="237929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379218" cy="2379218"/>
            </a:xfrm>
            <a:custGeom>
              <a:avLst/>
              <a:gdLst/>
              <a:ahLst/>
              <a:cxnLst/>
              <a:rect r="r" b="b" t="t" l="l"/>
              <a:pathLst>
                <a:path h="2379218" w="2379218">
                  <a:moveTo>
                    <a:pt x="0" y="1189609"/>
                  </a:moveTo>
                  <a:cubicBezTo>
                    <a:pt x="0" y="532638"/>
                    <a:pt x="532638" y="0"/>
                    <a:pt x="1189609" y="0"/>
                  </a:cubicBezTo>
                  <a:cubicBezTo>
                    <a:pt x="1846580" y="0"/>
                    <a:pt x="2379218" y="532638"/>
                    <a:pt x="2379218" y="1189609"/>
                  </a:cubicBezTo>
                  <a:cubicBezTo>
                    <a:pt x="2379218" y="1846580"/>
                    <a:pt x="1846580" y="2379218"/>
                    <a:pt x="1189609" y="2379218"/>
                  </a:cubicBezTo>
                  <a:cubicBezTo>
                    <a:pt x="532638" y="2379218"/>
                    <a:pt x="0" y="1846707"/>
                    <a:pt x="0" y="1189609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9663617" y="5627961"/>
            <a:ext cx="3225784" cy="686336"/>
            <a:chOff x="0" y="0"/>
            <a:chExt cx="4301046" cy="91511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301040" cy="915119"/>
            </a:xfrm>
            <a:custGeom>
              <a:avLst/>
              <a:gdLst/>
              <a:ahLst/>
              <a:cxnLst/>
              <a:rect r="r" b="b" t="t" l="l"/>
              <a:pathLst>
                <a:path h="91511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1579" r="0" b="-41578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4301046" cy="9151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82"/>
                </a:lnSpc>
              </a:pPr>
              <a:r>
                <a:rPr lang="en-US" sz="240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Mariana Kraus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663617" y="6382931"/>
            <a:ext cx="3225784" cy="686336"/>
            <a:chOff x="0" y="0"/>
            <a:chExt cx="4301046" cy="915115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301040" cy="915119"/>
            </a:xfrm>
            <a:custGeom>
              <a:avLst/>
              <a:gdLst/>
              <a:ahLst/>
              <a:cxnLst/>
              <a:rect r="r" b="b" t="t" l="l"/>
              <a:pathLst>
                <a:path h="91511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1579" r="0" b="-41578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0"/>
              <a:ext cx="4301046" cy="9151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1"/>
                </a:lnSpc>
              </a:pPr>
              <a:r>
                <a:rPr lang="en-US" sz="1951">
                  <a:solidFill>
                    <a:srgbClr val="5B5769"/>
                  </a:solidFill>
                  <a:latin typeface="Fira Sans"/>
                  <a:ea typeface="Fira Sans"/>
                  <a:cs typeface="Fira Sans"/>
                  <a:sym typeface="Fira Sans"/>
                </a:rPr>
                <a:t>Desenvolvedor Fullstack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644362" y="2608078"/>
            <a:ext cx="3774853" cy="5902490"/>
            <a:chOff x="0" y="0"/>
            <a:chExt cx="5033137" cy="786998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5033137" cy="7870063"/>
            </a:xfrm>
            <a:custGeom>
              <a:avLst/>
              <a:gdLst/>
              <a:ahLst/>
              <a:cxnLst/>
              <a:rect r="r" b="b" t="t" l="l"/>
              <a:pathLst>
                <a:path h="7870063" w="5033137">
                  <a:moveTo>
                    <a:pt x="0" y="274574"/>
                  </a:moveTo>
                  <a:cubicBezTo>
                    <a:pt x="0" y="122936"/>
                    <a:pt x="122936" y="0"/>
                    <a:pt x="274574" y="0"/>
                  </a:cubicBezTo>
                  <a:lnTo>
                    <a:pt x="4758563" y="0"/>
                  </a:lnTo>
                  <a:cubicBezTo>
                    <a:pt x="4910201" y="0"/>
                    <a:pt x="5033137" y="122936"/>
                    <a:pt x="5033137" y="274574"/>
                  </a:cubicBezTo>
                  <a:lnTo>
                    <a:pt x="5033137" y="7595489"/>
                  </a:lnTo>
                  <a:cubicBezTo>
                    <a:pt x="5033137" y="7747127"/>
                    <a:pt x="4910201" y="7870063"/>
                    <a:pt x="4758563" y="7870063"/>
                  </a:cubicBezTo>
                  <a:lnTo>
                    <a:pt x="274574" y="7870063"/>
                  </a:lnTo>
                  <a:cubicBezTo>
                    <a:pt x="122936" y="7869936"/>
                    <a:pt x="0" y="7747127"/>
                    <a:pt x="0" y="7595489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14639554" y="3363049"/>
            <a:ext cx="1784471" cy="1784471"/>
            <a:chOff x="0" y="0"/>
            <a:chExt cx="2379294" cy="237929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379218" cy="2379218"/>
            </a:xfrm>
            <a:custGeom>
              <a:avLst/>
              <a:gdLst/>
              <a:ahLst/>
              <a:cxnLst/>
              <a:rect r="r" b="b" t="t" l="l"/>
              <a:pathLst>
                <a:path h="2379218" w="2379218">
                  <a:moveTo>
                    <a:pt x="0" y="1189609"/>
                  </a:moveTo>
                  <a:cubicBezTo>
                    <a:pt x="0" y="532638"/>
                    <a:pt x="532638" y="0"/>
                    <a:pt x="1189609" y="0"/>
                  </a:cubicBezTo>
                  <a:cubicBezTo>
                    <a:pt x="1846580" y="0"/>
                    <a:pt x="2379218" y="532638"/>
                    <a:pt x="2379218" y="1189609"/>
                  </a:cubicBezTo>
                  <a:cubicBezTo>
                    <a:pt x="2379218" y="1846580"/>
                    <a:pt x="1846580" y="2379218"/>
                    <a:pt x="1189609" y="2379218"/>
                  </a:cubicBezTo>
                  <a:cubicBezTo>
                    <a:pt x="532638" y="2379218"/>
                    <a:pt x="0" y="1846707"/>
                    <a:pt x="0" y="1189609"/>
                  </a:cubicBezTo>
                  <a:close/>
                </a:path>
              </a:pathLst>
            </a:custGeom>
            <a:blipFill>
              <a:blip r:embed="rId7"/>
              <a:stretch>
                <a:fillRect l="0" t="-27231" r="0" b="-6101"/>
              </a:stretch>
            </a:blip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13918902" y="5627961"/>
            <a:ext cx="3225784" cy="686336"/>
            <a:chOff x="0" y="0"/>
            <a:chExt cx="4301046" cy="915115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4301040" cy="915119"/>
            </a:xfrm>
            <a:custGeom>
              <a:avLst/>
              <a:gdLst/>
              <a:ahLst/>
              <a:cxnLst/>
              <a:rect r="r" b="b" t="t" l="l"/>
              <a:pathLst>
                <a:path h="91511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1579" r="0" b="-41578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4301046" cy="9151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82"/>
                </a:lnSpc>
              </a:pPr>
              <a:r>
                <a:rPr lang="en-US" sz="240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Tiago Plautz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3918902" y="6382931"/>
            <a:ext cx="3225784" cy="686336"/>
            <a:chOff x="0" y="0"/>
            <a:chExt cx="4301046" cy="915115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301040" cy="915119"/>
            </a:xfrm>
            <a:custGeom>
              <a:avLst/>
              <a:gdLst/>
              <a:ahLst/>
              <a:cxnLst/>
              <a:rect r="r" b="b" t="t" l="l"/>
              <a:pathLst>
                <a:path h="91511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1579" r="0" b="-41578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4301046" cy="9151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1"/>
                </a:lnSpc>
              </a:pPr>
              <a:r>
                <a:rPr lang="en-US" sz="1951">
                  <a:solidFill>
                    <a:srgbClr val="5B5769"/>
                  </a:solidFill>
                  <a:latin typeface="Fira Sans"/>
                  <a:ea typeface="Fira Sans"/>
                  <a:cs typeface="Fira Sans"/>
                  <a:sym typeface="Fira Sans"/>
                </a:rPr>
                <a:t>Desenvolvedor Backend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686333"/>
            <a:ext cx="16375980" cy="1098138"/>
            <a:chOff x="0" y="0"/>
            <a:chExt cx="21834640" cy="146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34642" cy="1464185"/>
            </a:xfrm>
            <a:custGeom>
              <a:avLst/>
              <a:gdLst/>
              <a:ahLst/>
              <a:cxnLst/>
              <a:rect r="r" b="b" t="t" l="l"/>
              <a:pathLst>
                <a:path h="1464185" w="21834642">
                  <a:moveTo>
                    <a:pt x="0" y="0"/>
                  </a:moveTo>
                  <a:lnTo>
                    <a:pt x="21834642" y="0"/>
                  </a:lnTo>
                  <a:lnTo>
                    <a:pt x="21834642" y="1464185"/>
                  </a:lnTo>
                  <a:lnTo>
                    <a:pt x="0" y="1464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40570" r="0" b="-24057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834640" cy="14737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4"/>
                </a:lnSpc>
              </a:pPr>
              <a:r>
                <a:rPr lang="en-US" sz="4503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O conhecimento da empresa está disperso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216868" y="2127647"/>
            <a:ext cx="4255284" cy="2333539"/>
            <a:chOff x="0" y="0"/>
            <a:chExt cx="5673712" cy="31113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673852" cy="3111500"/>
            </a:xfrm>
            <a:custGeom>
              <a:avLst/>
              <a:gdLst/>
              <a:ahLst/>
              <a:cxnLst/>
              <a:rect r="r" b="b" t="t" l="l"/>
              <a:pathLst>
                <a:path h="3111500" w="5673852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5417566" y="0"/>
                  </a:lnTo>
                  <a:cubicBezTo>
                    <a:pt x="5559044" y="0"/>
                    <a:pt x="5673852" y="114681"/>
                    <a:pt x="5673852" y="256286"/>
                  </a:cubicBezTo>
                  <a:lnTo>
                    <a:pt x="5673852" y="2855214"/>
                  </a:lnTo>
                  <a:cubicBezTo>
                    <a:pt x="5673852" y="2996692"/>
                    <a:pt x="5559171" y="3111500"/>
                    <a:pt x="5417566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2560034" y="2676716"/>
            <a:ext cx="1235402" cy="1235402"/>
            <a:chOff x="0" y="0"/>
            <a:chExt cx="1647203" cy="16472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47190" cy="1647190"/>
            </a:xfrm>
            <a:custGeom>
              <a:avLst/>
              <a:gdLst/>
              <a:ahLst/>
              <a:cxnLst/>
              <a:rect r="r" b="b" t="t" l="l"/>
              <a:pathLst>
                <a:path h="1647190" w="1647190">
                  <a:moveTo>
                    <a:pt x="0" y="823595"/>
                  </a:moveTo>
                  <a:cubicBezTo>
                    <a:pt x="0" y="368681"/>
                    <a:pt x="368681" y="0"/>
                    <a:pt x="823595" y="0"/>
                  </a:cubicBezTo>
                  <a:cubicBezTo>
                    <a:pt x="1278509" y="0"/>
                    <a:pt x="1647190" y="368681"/>
                    <a:pt x="1647190" y="823595"/>
                  </a:cubicBezTo>
                  <a:cubicBezTo>
                    <a:pt x="1647190" y="1278509"/>
                    <a:pt x="1278509" y="1647190"/>
                    <a:pt x="823595" y="1647190"/>
                  </a:cubicBezTo>
                  <a:cubicBezTo>
                    <a:pt x="368681" y="1647190"/>
                    <a:pt x="0" y="1278509"/>
                    <a:pt x="0" y="823595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4001338" y="2127647"/>
            <a:ext cx="2196274" cy="2333543"/>
            <a:chOff x="0" y="0"/>
            <a:chExt cx="2928366" cy="31113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28368" cy="3111396"/>
            </a:xfrm>
            <a:custGeom>
              <a:avLst/>
              <a:gdLst/>
              <a:ahLst/>
              <a:cxnLst/>
              <a:rect r="r" b="b" t="t" l="l"/>
              <a:pathLst>
                <a:path h="3111396" w="2928368">
                  <a:moveTo>
                    <a:pt x="0" y="0"/>
                  </a:moveTo>
                  <a:lnTo>
                    <a:pt x="2928368" y="0"/>
                  </a:lnTo>
                  <a:lnTo>
                    <a:pt x="2928368" y="3111396"/>
                  </a:lnTo>
                  <a:lnTo>
                    <a:pt x="0" y="31113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6322" t="0" r="-86322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928366" cy="31209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1"/>
                </a:lnSpc>
              </a:pPr>
              <a:r>
                <a:rPr lang="en-US" sz="210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Documentos e PDFs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021220" y="2127647"/>
            <a:ext cx="4255284" cy="2333539"/>
            <a:chOff x="0" y="0"/>
            <a:chExt cx="5673712" cy="31113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673852" cy="3111500"/>
            </a:xfrm>
            <a:custGeom>
              <a:avLst/>
              <a:gdLst/>
              <a:ahLst/>
              <a:cxnLst/>
              <a:rect r="r" b="b" t="t" l="l"/>
              <a:pathLst>
                <a:path h="3111500" w="5673852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5417566" y="0"/>
                  </a:lnTo>
                  <a:cubicBezTo>
                    <a:pt x="5559044" y="0"/>
                    <a:pt x="5673852" y="114681"/>
                    <a:pt x="5673852" y="256286"/>
                  </a:cubicBezTo>
                  <a:lnTo>
                    <a:pt x="5673852" y="2855214"/>
                  </a:lnTo>
                  <a:cubicBezTo>
                    <a:pt x="5673852" y="2996692"/>
                    <a:pt x="5559171" y="3111500"/>
                    <a:pt x="5417566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7364387" y="2676716"/>
            <a:ext cx="1235402" cy="1235402"/>
            <a:chOff x="0" y="0"/>
            <a:chExt cx="1647203" cy="164720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47190" cy="1647190"/>
            </a:xfrm>
            <a:custGeom>
              <a:avLst/>
              <a:gdLst/>
              <a:ahLst/>
              <a:cxnLst/>
              <a:rect r="r" b="b" t="t" l="l"/>
              <a:pathLst>
                <a:path h="1647190" w="1647190">
                  <a:moveTo>
                    <a:pt x="0" y="823595"/>
                  </a:moveTo>
                  <a:cubicBezTo>
                    <a:pt x="0" y="368681"/>
                    <a:pt x="368681" y="0"/>
                    <a:pt x="823595" y="0"/>
                  </a:cubicBezTo>
                  <a:cubicBezTo>
                    <a:pt x="1278509" y="0"/>
                    <a:pt x="1647190" y="368681"/>
                    <a:pt x="1647190" y="823595"/>
                  </a:cubicBezTo>
                  <a:cubicBezTo>
                    <a:pt x="1647190" y="1278509"/>
                    <a:pt x="1278509" y="1647190"/>
                    <a:pt x="823595" y="1647190"/>
                  </a:cubicBezTo>
                  <a:cubicBezTo>
                    <a:pt x="368681" y="1647190"/>
                    <a:pt x="0" y="1278509"/>
                    <a:pt x="0" y="823595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805691" y="2127647"/>
            <a:ext cx="2196274" cy="2333543"/>
            <a:chOff x="0" y="0"/>
            <a:chExt cx="2928366" cy="311139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928368" cy="3111396"/>
            </a:xfrm>
            <a:custGeom>
              <a:avLst/>
              <a:gdLst/>
              <a:ahLst/>
              <a:cxnLst/>
              <a:rect r="r" b="b" t="t" l="l"/>
              <a:pathLst>
                <a:path h="3111396" w="2928368">
                  <a:moveTo>
                    <a:pt x="0" y="0"/>
                  </a:moveTo>
                  <a:lnTo>
                    <a:pt x="2928368" y="0"/>
                  </a:lnTo>
                  <a:lnTo>
                    <a:pt x="2928368" y="3111396"/>
                  </a:lnTo>
                  <a:lnTo>
                    <a:pt x="0" y="31113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6322" t="0" r="-86322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928366" cy="31209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1"/>
                </a:lnSpc>
              </a:pPr>
              <a:r>
                <a:rPr lang="en-US" sz="210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Informações internas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1825573" y="2127647"/>
            <a:ext cx="4255284" cy="2333539"/>
            <a:chOff x="0" y="0"/>
            <a:chExt cx="5673712" cy="311138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673852" cy="3111500"/>
            </a:xfrm>
            <a:custGeom>
              <a:avLst/>
              <a:gdLst/>
              <a:ahLst/>
              <a:cxnLst/>
              <a:rect r="r" b="b" t="t" l="l"/>
              <a:pathLst>
                <a:path h="3111500" w="5673852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5417566" y="0"/>
                  </a:lnTo>
                  <a:cubicBezTo>
                    <a:pt x="5559044" y="0"/>
                    <a:pt x="5673852" y="114681"/>
                    <a:pt x="5673852" y="256286"/>
                  </a:cubicBezTo>
                  <a:lnTo>
                    <a:pt x="5673852" y="2855214"/>
                  </a:lnTo>
                  <a:cubicBezTo>
                    <a:pt x="5673852" y="2996692"/>
                    <a:pt x="5559171" y="3111500"/>
                    <a:pt x="5417566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12168740" y="2676716"/>
            <a:ext cx="1235402" cy="1235402"/>
            <a:chOff x="0" y="0"/>
            <a:chExt cx="1647203" cy="164720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647190" cy="1647190"/>
            </a:xfrm>
            <a:custGeom>
              <a:avLst/>
              <a:gdLst/>
              <a:ahLst/>
              <a:cxnLst/>
              <a:rect r="r" b="b" t="t" l="l"/>
              <a:pathLst>
                <a:path h="1647190" w="1647190">
                  <a:moveTo>
                    <a:pt x="0" y="823595"/>
                  </a:moveTo>
                  <a:cubicBezTo>
                    <a:pt x="0" y="368681"/>
                    <a:pt x="368681" y="0"/>
                    <a:pt x="823595" y="0"/>
                  </a:cubicBezTo>
                  <a:cubicBezTo>
                    <a:pt x="1278509" y="0"/>
                    <a:pt x="1647190" y="368681"/>
                    <a:pt x="1647190" y="823595"/>
                  </a:cubicBezTo>
                  <a:cubicBezTo>
                    <a:pt x="1647190" y="1278509"/>
                    <a:pt x="1278509" y="1647190"/>
                    <a:pt x="823595" y="1647190"/>
                  </a:cubicBezTo>
                  <a:cubicBezTo>
                    <a:pt x="368681" y="1647190"/>
                    <a:pt x="0" y="1278509"/>
                    <a:pt x="0" y="823595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3610044" y="2127647"/>
            <a:ext cx="2196274" cy="2333543"/>
            <a:chOff x="0" y="0"/>
            <a:chExt cx="2928366" cy="311139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928368" cy="3111396"/>
            </a:xfrm>
            <a:custGeom>
              <a:avLst/>
              <a:gdLst/>
              <a:ahLst/>
              <a:cxnLst/>
              <a:rect r="r" b="b" t="t" l="l"/>
              <a:pathLst>
                <a:path h="3111396" w="2928368">
                  <a:moveTo>
                    <a:pt x="0" y="0"/>
                  </a:moveTo>
                  <a:lnTo>
                    <a:pt x="2928368" y="0"/>
                  </a:lnTo>
                  <a:lnTo>
                    <a:pt x="2928368" y="3111396"/>
                  </a:lnTo>
                  <a:lnTo>
                    <a:pt x="0" y="31113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6322" t="0" r="-86322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2928366" cy="312091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1"/>
                </a:lnSpc>
              </a:pPr>
              <a:r>
                <a:rPr lang="en-US" sz="210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Conhecimento das pessoas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5400000">
            <a:off x="8997867" y="4625902"/>
            <a:ext cx="301990" cy="480431"/>
            <a:chOff x="0" y="0"/>
            <a:chExt cx="402654" cy="64057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02590" cy="640588"/>
            </a:xfrm>
            <a:custGeom>
              <a:avLst/>
              <a:gdLst/>
              <a:ahLst/>
              <a:cxnLst/>
              <a:rect r="r" b="b" t="t" l="l"/>
              <a:pathLst>
                <a:path h="640588" w="402590">
                  <a:moveTo>
                    <a:pt x="0" y="0"/>
                  </a:moveTo>
                  <a:lnTo>
                    <a:pt x="201295" y="0"/>
                  </a:lnTo>
                  <a:lnTo>
                    <a:pt x="402590" y="320294"/>
                  </a:lnTo>
                  <a:lnTo>
                    <a:pt x="201295" y="640588"/>
                  </a:lnTo>
                  <a:lnTo>
                    <a:pt x="0" y="640588"/>
                  </a:lnTo>
                  <a:lnTo>
                    <a:pt x="201295" y="320294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4619044" y="5353421"/>
            <a:ext cx="9059637" cy="1372676"/>
            <a:chOff x="0" y="0"/>
            <a:chExt cx="12079516" cy="183023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2079605" cy="1830324"/>
            </a:xfrm>
            <a:custGeom>
              <a:avLst/>
              <a:gdLst/>
              <a:ahLst/>
              <a:cxnLst/>
              <a:rect r="r" b="b" t="t" l="l"/>
              <a:pathLst>
                <a:path h="1830324" w="12079605">
                  <a:moveTo>
                    <a:pt x="0" y="292862"/>
                  </a:moveTo>
                  <a:cubicBezTo>
                    <a:pt x="0" y="131064"/>
                    <a:pt x="131064" y="0"/>
                    <a:pt x="292862" y="0"/>
                  </a:cubicBezTo>
                  <a:lnTo>
                    <a:pt x="11786743" y="0"/>
                  </a:lnTo>
                  <a:cubicBezTo>
                    <a:pt x="11948414" y="0"/>
                    <a:pt x="12079605" y="131064"/>
                    <a:pt x="12079605" y="292862"/>
                  </a:cubicBezTo>
                  <a:lnTo>
                    <a:pt x="12079605" y="1537462"/>
                  </a:lnTo>
                  <a:cubicBezTo>
                    <a:pt x="12079605" y="1699133"/>
                    <a:pt x="11948541" y="1830324"/>
                    <a:pt x="11786743" y="1830324"/>
                  </a:cubicBezTo>
                  <a:lnTo>
                    <a:pt x="292862" y="1830324"/>
                  </a:lnTo>
                  <a:cubicBezTo>
                    <a:pt x="131064" y="1830197"/>
                    <a:pt x="0" y="1699133"/>
                    <a:pt x="0" y="1537335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4619044" y="5353421"/>
            <a:ext cx="9059637" cy="1372672"/>
            <a:chOff x="0" y="0"/>
            <a:chExt cx="12079516" cy="183023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079517" cy="1830225"/>
            </a:xfrm>
            <a:custGeom>
              <a:avLst/>
              <a:gdLst/>
              <a:ahLst/>
              <a:cxnLst/>
              <a:rect r="r" b="b" t="t" l="l"/>
              <a:pathLst>
                <a:path h="1830225" w="12079517">
                  <a:moveTo>
                    <a:pt x="0" y="0"/>
                  </a:moveTo>
                  <a:lnTo>
                    <a:pt x="12079517" y="0"/>
                  </a:lnTo>
                  <a:lnTo>
                    <a:pt x="12079517" y="1830225"/>
                  </a:lnTo>
                  <a:lnTo>
                    <a:pt x="0" y="18302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78601" r="0" b="-78601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12079516" cy="18397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2"/>
                </a:lnSpc>
              </a:pPr>
              <a:r>
                <a:rPr lang="en-US" sz="30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Informação difícil de encontrar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5400000">
            <a:off x="8997867" y="6890814"/>
            <a:ext cx="301990" cy="480431"/>
            <a:chOff x="0" y="0"/>
            <a:chExt cx="402654" cy="640575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02590" cy="640588"/>
            </a:xfrm>
            <a:custGeom>
              <a:avLst/>
              <a:gdLst/>
              <a:ahLst/>
              <a:cxnLst/>
              <a:rect r="r" b="b" t="t" l="l"/>
              <a:pathLst>
                <a:path h="640588" w="402590">
                  <a:moveTo>
                    <a:pt x="0" y="0"/>
                  </a:moveTo>
                  <a:lnTo>
                    <a:pt x="201295" y="0"/>
                  </a:lnTo>
                  <a:lnTo>
                    <a:pt x="402590" y="320294"/>
                  </a:lnTo>
                  <a:lnTo>
                    <a:pt x="201295" y="640588"/>
                  </a:lnTo>
                  <a:lnTo>
                    <a:pt x="0" y="640588"/>
                  </a:lnTo>
                  <a:lnTo>
                    <a:pt x="201295" y="320294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3646256" y="7606417"/>
            <a:ext cx="2631910" cy="778802"/>
            <a:chOff x="0" y="0"/>
            <a:chExt cx="3509213" cy="103840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509137" cy="1038352"/>
            </a:xfrm>
            <a:custGeom>
              <a:avLst/>
              <a:gdLst/>
              <a:ahLst/>
              <a:cxnLst/>
              <a:rect r="r" b="b" t="t" l="l"/>
              <a:pathLst>
                <a:path h="1038352" w="3509137">
                  <a:moveTo>
                    <a:pt x="0" y="519176"/>
                  </a:moveTo>
                  <a:cubicBezTo>
                    <a:pt x="0" y="232410"/>
                    <a:pt x="232410" y="0"/>
                    <a:pt x="519176" y="0"/>
                  </a:cubicBezTo>
                  <a:lnTo>
                    <a:pt x="2989961" y="0"/>
                  </a:lnTo>
                  <a:cubicBezTo>
                    <a:pt x="3276727" y="0"/>
                    <a:pt x="3509137" y="232410"/>
                    <a:pt x="3509137" y="519176"/>
                  </a:cubicBezTo>
                  <a:cubicBezTo>
                    <a:pt x="3509137" y="805942"/>
                    <a:pt x="3276727" y="1038352"/>
                    <a:pt x="2989961" y="1038352"/>
                  </a:cubicBezTo>
                  <a:lnTo>
                    <a:pt x="519176" y="1038352"/>
                  </a:lnTo>
                  <a:cubicBezTo>
                    <a:pt x="232410" y="1038352"/>
                    <a:pt x="0" y="805942"/>
                    <a:pt x="0" y="51917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5849" r="-2" b="-15854"/>
              </a:stretch>
            </a:blipFill>
            <a:ln w="23831" cap="sq">
              <a:solidFill>
                <a:srgbClr val="C4392C"/>
              </a:solidFill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3658171" y="7618333"/>
            <a:ext cx="2608078" cy="754970"/>
            <a:chOff x="0" y="0"/>
            <a:chExt cx="3477438" cy="1006626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77437" cy="1006625"/>
            </a:xfrm>
            <a:custGeom>
              <a:avLst/>
              <a:gdLst/>
              <a:ahLst/>
              <a:cxnLst/>
              <a:rect r="r" b="b" t="t" l="l"/>
              <a:pathLst>
                <a:path h="1006625" w="3477437">
                  <a:moveTo>
                    <a:pt x="0" y="0"/>
                  </a:moveTo>
                  <a:lnTo>
                    <a:pt x="3477437" y="0"/>
                  </a:lnTo>
                  <a:lnTo>
                    <a:pt x="3477437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7311" r="0" b="-17312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9525"/>
              <a:ext cx="3477438" cy="10161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C4392C"/>
                  </a:solidFill>
                  <a:latin typeface="Fira Sans"/>
                  <a:ea typeface="Fira Sans"/>
                  <a:cs typeface="Fira Sans"/>
                  <a:sym typeface="Fira Sans"/>
                </a:rPr>
                <a:t>Tempo perdido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6666138" y="7606417"/>
            <a:ext cx="4004577" cy="778802"/>
            <a:chOff x="0" y="0"/>
            <a:chExt cx="5339436" cy="1038403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5339461" cy="1038352"/>
            </a:xfrm>
            <a:custGeom>
              <a:avLst/>
              <a:gdLst/>
              <a:ahLst/>
              <a:cxnLst/>
              <a:rect r="r" b="b" t="t" l="l"/>
              <a:pathLst>
                <a:path h="1038352" w="5339461">
                  <a:moveTo>
                    <a:pt x="0" y="519176"/>
                  </a:moveTo>
                  <a:cubicBezTo>
                    <a:pt x="0" y="232410"/>
                    <a:pt x="232410" y="0"/>
                    <a:pt x="519176" y="0"/>
                  </a:cubicBezTo>
                  <a:lnTo>
                    <a:pt x="4820285" y="0"/>
                  </a:lnTo>
                  <a:cubicBezTo>
                    <a:pt x="5107051" y="0"/>
                    <a:pt x="5339461" y="232410"/>
                    <a:pt x="5339461" y="519176"/>
                  </a:cubicBezTo>
                  <a:cubicBezTo>
                    <a:pt x="5339461" y="805942"/>
                    <a:pt x="5107051" y="1038352"/>
                    <a:pt x="4820285" y="1038352"/>
                  </a:cubicBezTo>
                  <a:lnTo>
                    <a:pt x="519176" y="1038352"/>
                  </a:lnTo>
                  <a:cubicBezTo>
                    <a:pt x="232410" y="1038352"/>
                    <a:pt x="0" y="805942"/>
                    <a:pt x="0" y="51917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50193" r="0" b="-50198"/>
              </a:stretch>
            </a:blipFill>
            <a:ln w="23831" cap="sq">
              <a:solidFill>
                <a:srgbClr val="C4392C"/>
              </a:solidFill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6678054" y="7618333"/>
            <a:ext cx="3980755" cy="754970"/>
            <a:chOff x="0" y="0"/>
            <a:chExt cx="5307673" cy="1006626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5307667" cy="1006625"/>
            </a:xfrm>
            <a:custGeom>
              <a:avLst/>
              <a:gdLst/>
              <a:ahLst/>
              <a:cxnLst/>
              <a:rect r="r" b="b" t="t" l="l"/>
              <a:pathLst>
                <a:path h="1006625" w="5307667">
                  <a:moveTo>
                    <a:pt x="0" y="0"/>
                  </a:moveTo>
                  <a:lnTo>
                    <a:pt x="5307667" y="0"/>
                  </a:lnTo>
                  <a:lnTo>
                    <a:pt x="5307667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52739" r="0" b="-52739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9525"/>
              <a:ext cx="5307673" cy="10161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C4392C"/>
                  </a:solidFill>
                  <a:latin typeface="Fira Sans"/>
                  <a:ea typeface="Fira Sans"/>
                  <a:cs typeface="Fira Sans"/>
                  <a:sym typeface="Fira Sans"/>
                </a:rPr>
                <a:t>Conhecimento descentralizado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1058687" y="7606417"/>
            <a:ext cx="3592782" cy="778802"/>
            <a:chOff x="0" y="0"/>
            <a:chExt cx="4790376" cy="1038403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4790313" cy="1038352"/>
            </a:xfrm>
            <a:custGeom>
              <a:avLst/>
              <a:gdLst/>
              <a:ahLst/>
              <a:cxnLst/>
              <a:rect r="r" b="b" t="t" l="l"/>
              <a:pathLst>
                <a:path h="1038352" w="4790313">
                  <a:moveTo>
                    <a:pt x="0" y="519176"/>
                  </a:moveTo>
                  <a:cubicBezTo>
                    <a:pt x="0" y="232410"/>
                    <a:pt x="232410" y="0"/>
                    <a:pt x="519176" y="0"/>
                  </a:cubicBezTo>
                  <a:lnTo>
                    <a:pt x="4271137" y="0"/>
                  </a:lnTo>
                  <a:cubicBezTo>
                    <a:pt x="4557903" y="0"/>
                    <a:pt x="4790313" y="232410"/>
                    <a:pt x="4790313" y="519176"/>
                  </a:cubicBezTo>
                  <a:cubicBezTo>
                    <a:pt x="4790313" y="805942"/>
                    <a:pt x="4557903" y="1038352"/>
                    <a:pt x="4271137" y="1038352"/>
                  </a:cubicBezTo>
                  <a:lnTo>
                    <a:pt x="519176" y="1038352"/>
                  </a:lnTo>
                  <a:cubicBezTo>
                    <a:pt x="232410" y="1038352"/>
                    <a:pt x="0" y="805942"/>
                    <a:pt x="0" y="51917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39890" r="-1" b="-39895"/>
              </a:stretch>
            </a:blipFill>
            <a:ln w="23831" cap="sq">
              <a:solidFill>
                <a:srgbClr val="C4392C"/>
              </a:solidFill>
              <a:prstDash val="solid"/>
              <a:miter/>
            </a:ln>
          </p:spPr>
        </p:sp>
      </p:grpSp>
      <p:grpSp>
        <p:nvGrpSpPr>
          <p:cNvPr name="Group 47" id="47"/>
          <p:cNvGrpSpPr/>
          <p:nvPr/>
        </p:nvGrpSpPr>
        <p:grpSpPr>
          <a:xfrm rot="0">
            <a:off x="11070603" y="7618333"/>
            <a:ext cx="3568951" cy="754970"/>
            <a:chOff x="0" y="0"/>
            <a:chExt cx="4758601" cy="1006626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758598" cy="1006625"/>
            </a:xfrm>
            <a:custGeom>
              <a:avLst/>
              <a:gdLst/>
              <a:ahLst/>
              <a:cxnLst/>
              <a:rect r="r" b="b" t="t" l="l"/>
              <a:pathLst>
                <a:path h="1006625" w="4758598">
                  <a:moveTo>
                    <a:pt x="0" y="0"/>
                  </a:moveTo>
                  <a:lnTo>
                    <a:pt x="4758598" y="0"/>
                  </a:lnTo>
                  <a:lnTo>
                    <a:pt x="4758598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2111" r="0" b="-42111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9525"/>
              <a:ext cx="4758601" cy="101615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C4392C"/>
                  </a:solidFill>
                  <a:latin typeface="Fira Sans"/>
                  <a:ea typeface="Fira Sans"/>
                  <a:cs typeface="Fira Sans"/>
                  <a:sym typeface="Fira Sans"/>
                </a:rPr>
                <a:t>Documentação desatualizada</a:t>
              </a:r>
            </a:p>
          </p:txBody>
        </p:sp>
      </p:grpSp>
      <p:sp>
        <p:nvSpPr>
          <p:cNvPr name="Freeform 50" id="50"/>
          <p:cNvSpPr/>
          <p:nvPr/>
        </p:nvSpPr>
        <p:spPr>
          <a:xfrm flipH="false" flipV="false" rot="0">
            <a:off x="7710298" y="2954674"/>
            <a:ext cx="543580" cy="679475"/>
          </a:xfrm>
          <a:custGeom>
            <a:avLst/>
            <a:gdLst/>
            <a:ahLst/>
            <a:cxnLst/>
            <a:rect r="r" b="b" t="t" l="l"/>
            <a:pathLst>
              <a:path h="679475" w="543580">
                <a:moveTo>
                  <a:pt x="0" y="0"/>
                </a:moveTo>
                <a:lnTo>
                  <a:pt x="543580" y="0"/>
                </a:lnTo>
                <a:lnTo>
                  <a:pt x="543580" y="679475"/>
                </a:lnTo>
                <a:lnTo>
                  <a:pt x="0" y="6794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2903154" y="2902153"/>
            <a:ext cx="549162" cy="784517"/>
          </a:xfrm>
          <a:custGeom>
            <a:avLst/>
            <a:gdLst/>
            <a:ahLst/>
            <a:cxnLst/>
            <a:rect r="r" b="b" t="t" l="l"/>
            <a:pathLst>
              <a:path h="784517" w="549162">
                <a:moveTo>
                  <a:pt x="0" y="0"/>
                </a:moveTo>
                <a:lnTo>
                  <a:pt x="549162" y="0"/>
                </a:lnTo>
                <a:lnTo>
                  <a:pt x="549162" y="784517"/>
                </a:lnTo>
                <a:lnTo>
                  <a:pt x="0" y="7845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2361917" y="3018478"/>
            <a:ext cx="849047" cy="551881"/>
          </a:xfrm>
          <a:custGeom>
            <a:avLst/>
            <a:gdLst/>
            <a:ahLst/>
            <a:cxnLst/>
            <a:rect r="r" b="b" t="t" l="l"/>
            <a:pathLst>
              <a:path h="551881" w="849047">
                <a:moveTo>
                  <a:pt x="0" y="0"/>
                </a:moveTo>
                <a:lnTo>
                  <a:pt x="849048" y="0"/>
                </a:lnTo>
                <a:lnTo>
                  <a:pt x="849048" y="551881"/>
                </a:lnTo>
                <a:lnTo>
                  <a:pt x="0" y="5518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686333"/>
            <a:ext cx="16375980" cy="1098138"/>
            <a:chOff x="0" y="0"/>
            <a:chExt cx="21834640" cy="146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34642" cy="1464185"/>
            </a:xfrm>
            <a:custGeom>
              <a:avLst/>
              <a:gdLst/>
              <a:ahLst/>
              <a:cxnLst/>
              <a:rect r="r" b="b" t="t" l="l"/>
              <a:pathLst>
                <a:path h="1464185" w="21834642">
                  <a:moveTo>
                    <a:pt x="0" y="0"/>
                  </a:moveTo>
                  <a:lnTo>
                    <a:pt x="21834642" y="0"/>
                  </a:lnTo>
                  <a:lnTo>
                    <a:pt x="21834642" y="1464185"/>
                  </a:lnTo>
                  <a:lnTo>
                    <a:pt x="0" y="1464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40570" r="0" b="-24057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834640" cy="14737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4"/>
                </a:lnSpc>
              </a:pPr>
              <a:r>
                <a:rPr lang="en-US" sz="4503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Conheça o bDocsAi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731618" y="2539441"/>
            <a:ext cx="1578569" cy="1578569"/>
            <a:chOff x="0" y="0"/>
            <a:chExt cx="2104758" cy="210475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04644" cy="2104644"/>
            </a:xfrm>
            <a:custGeom>
              <a:avLst/>
              <a:gdLst/>
              <a:ahLst/>
              <a:cxnLst/>
              <a:rect r="r" b="b" t="t" l="l"/>
              <a:pathLst>
                <a:path h="2104644" w="2104644">
                  <a:moveTo>
                    <a:pt x="0" y="1052322"/>
                  </a:moveTo>
                  <a:cubicBezTo>
                    <a:pt x="0" y="471170"/>
                    <a:pt x="471170" y="0"/>
                    <a:pt x="1052322" y="0"/>
                  </a:cubicBezTo>
                  <a:cubicBezTo>
                    <a:pt x="1633474" y="0"/>
                    <a:pt x="2104644" y="471170"/>
                    <a:pt x="2104644" y="1052322"/>
                  </a:cubicBezTo>
                  <a:cubicBezTo>
                    <a:pt x="2104644" y="1633474"/>
                    <a:pt x="1633474" y="2104644"/>
                    <a:pt x="1052322" y="2104644"/>
                  </a:cubicBezTo>
                  <a:cubicBezTo>
                    <a:pt x="471170" y="2104644"/>
                    <a:pt x="0" y="1633601"/>
                    <a:pt x="0" y="1052322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908010" y="4282735"/>
            <a:ext cx="3225784" cy="960871"/>
            <a:chOff x="0" y="0"/>
            <a:chExt cx="4301046" cy="128116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301040" cy="1281159"/>
            </a:xfrm>
            <a:custGeom>
              <a:avLst/>
              <a:gdLst/>
              <a:ahLst/>
              <a:cxnLst/>
              <a:rect r="r" b="b" t="t" l="l"/>
              <a:pathLst>
                <a:path h="128115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1281159"/>
                  </a:lnTo>
                  <a:lnTo>
                    <a:pt x="0" y="128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5414" r="0" b="-15414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4301046" cy="12906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14131C"/>
                  </a:solidFill>
                  <a:latin typeface="Fira Sans"/>
                  <a:ea typeface="Fira Sans"/>
                  <a:cs typeface="Fira Sans"/>
                  <a:sym typeface="Fira Sans"/>
                </a:rPr>
                <a:t>Informações</a:t>
              </a:r>
            </a:p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14131C"/>
                  </a:solidFill>
                  <a:latin typeface="Fira Sans"/>
                  <a:ea typeface="Fira Sans"/>
                  <a:cs typeface="Fira Sans"/>
                  <a:sym typeface="Fira Sans"/>
                </a:rPr>
                <a:t>da empresa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653629" y="3177730"/>
            <a:ext cx="549069" cy="301990"/>
            <a:chOff x="0" y="0"/>
            <a:chExt cx="732092" cy="4026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32155" cy="402590"/>
            </a:xfrm>
            <a:custGeom>
              <a:avLst/>
              <a:gdLst/>
              <a:ahLst/>
              <a:cxnLst/>
              <a:rect r="r" b="b" t="t" l="l"/>
              <a:pathLst>
                <a:path h="402590" w="732155">
                  <a:moveTo>
                    <a:pt x="0" y="0"/>
                  </a:moveTo>
                  <a:lnTo>
                    <a:pt x="530733" y="0"/>
                  </a:lnTo>
                  <a:lnTo>
                    <a:pt x="732155" y="201295"/>
                  </a:lnTo>
                  <a:lnTo>
                    <a:pt x="530733" y="402590"/>
                  </a:lnTo>
                  <a:lnTo>
                    <a:pt x="0" y="402590"/>
                  </a:lnTo>
                  <a:lnTo>
                    <a:pt x="201295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545598" y="2539441"/>
            <a:ext cx="1578569" cy="1578569"/>
            <a:chOff x="0" y="0"/>
            <a:chExt cx="2104758" cy="210475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04644" cy="2104644"/>
            </a:xfrm>
            <a:custGeom>
              <a:avLst/>
              <a:gdLst/>
              <a:ahLst/>
              <a:cxnLst/>
              <a:rect r="r" b="b" t="t" l="l"/>
              <a:pathLst>
                <a:path h="2104644" w="2104644">
                  <a:moveTo>
                    <a:pt x="0" y="1052322"/>
                  </a:moveTo>
                  <a:cubicBezTo>
                    <a:pt x="0" y="471170"/>
                    <a:pt x="471170" y="0"/>
                    <a:pt x="1052322" y="0"/>
                  </a:cubicBezTo>
                  <a:cubicBezTo>
                    <a:pt x="1633474" y="0"/>
                    <a:pt x="2104644" y="471170"/>
                    <a:pt x="2104644" y="1052322"/>
                  </a:cubicBezTo>
                  <a:cubicBezTo>
                    <a:pt x="2104644" y="1633474"/>
                    <a:pt x="1633474" y="2104644"/>
                    <a:pt x="1052322" y="2104644"/>
                  </a:cubicBezTo>
                  <a:cubicBezTo>
                    <a:pt x="471170" y="2104644"/>
                    <a:pt x="0" y="1633601"/>
                    <a:pt x="0" y="1052322"/>
                  </a:cubicBezTo>
                  <a:close/>
                </a:path>
              </a:pathLst>
            </a:custGeom>
            <a:solidFill>
              <a:srgbClr val="F2F1F6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5798172" y="2792016"/>
            <a:ext cx="1073429" cy="1073429"/>
            <a:chOff x="0" y="0"/>
            <a:chExt cx="1431239" cy="1431239"/>
          </a:xfrm>
        </p:grpSpPr>
        <p:sp>
          <p:nvSpPr>
            <p:cNvPr name="Freeform 15" id="15" descr="media/logo_icon.png"/>
            <p:cNvSpPr/>
            <p:nvPr/>
          </p:nvSpPr>
          <p:spPr>
            <a:xfrm flipH="false" flipV="false" rot="0">
              <a:off x="0" y="0"/>
              <a:ext cx="1431290" cy="1431290"/>
            </a:xfrm>
            <a:custGeom>
              <a:avLst/>
              <a:gdLst/>
              <a:ahLst/>
              <a:cxnLst/>
              <a:rect r="r" b="b" t="t" l="l"/>
              <a:pathLst>
                <a:path h="1431290" w="1431290">
                  <a:moveTo>
                    <a:pt x="0" y="0"/>
                  </a:moveTo>
                  <a:lnTo>
                    <a:pt x="1431290" y="0"/>
                  </a:lnTo>
                  <a:lnTo>
                    <a:pt x="1431290" y="1431290"/>
                  </a:lnTo>
                  <a:lnTo>
                    <a:pt x="0" y="1431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3" b="3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4721990" y="4282735"/>
            <a:ext cx="3225784" cy="960871"/>
            <a:chOff x="0" y="0"/>
            <a:chExt cx="4301046" cy="128116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301040" cy="1281159"/>
            </a:xfrm>
            <a:custGeom>
              <a:avLst/>
              <a:gdLst/>
              <a:ahLst/>
              <a:cxnLst/>
              <a:rect r="r" b="b" t="t" l="l"/>
              <a:pathLst>
                <a:path h="128115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1281159"/>
                  </a:lnTo>
                  <a:lnTo>
                    <a:pt x="0" y="128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5414" r="0" b="-15414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4301046" cy="12906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14131C"/>
                  </a:solidFill>
                  <a:latin typeface="Fira Sans"/>
                  <a:ea typeface="Fira Sans"/>
                  <a:cs typeface="Fira Sans"/>
                  <a:sym typeface="Fira Sans"/>
                </a:rPr>
                <a:t>bDocsAi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467338" y="3177740"/>
            <a:ext cx="549069" cy="301990"/>
            <a:chOff x="0" y="0"/>
            <a:chExt cx="732092" cy="40265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32155" cy="402590"/>
            </a:xfrm>
            <a:custGeom>
              <a:avLst/>
              <a:gdLst/>
              <a:ahLst/>
              <a:cxnLst/>
              <a:rect r="r" b="b" t="t" l="l"/>
              <a:pathLst>
                <a:path h="402590" w="732155">
                  <a:moveTo>
                    <a:pt x="0" y="0"/>
                  </a:moveTo>
                  <a:lnTo>
                    <a:pt x="530733" y="0"/>
                  </a:lnTo>
                  <a:lnTo>
                    <a:pt x="732155" y="201295"/>
                  </a:lnTo>
                  <a:lnTo>
                    <a:pt x="530733" y="402590"/>
                  </a:lnTo>
                  <a:lnTo>
                    <a:pt x="0" y="402590"/>
                  </a:lnTo>
                  <a:lnTo>
                    <a:pt x="201295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8359578" y="2539441"/>
            <a:ext cx="1578569" cy="1578569"/>
            <a:chOff x="0" y="0"/>
            <a:chExt cx="2104758" cy="210475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104644" cy="2104644"/>
            </a:xfrm>
            <a:custGeom>
              <a:avLst/>
              <a:gdLst/>
              <a:ahLst/>
              <a:cxnLst/>
              <a:rect r="r" b="b" t="t" l="l"/>
              <a:pathLst>
                <a:path h="2104644" w="2104644">
                  <a:moveTo>
                    <a:pt x="0" y="1052322"/>
                  </a:moveTo>
                  <a:cubicBezTo>
                    <a:pt x="0" y="471170"/>
                    <a:pt x="471170" y="0"/>
                    <a:pt x="1052322" y="0"/>
                  </a:cubicBezTo>
                  <a:cubicBezTo>
                    <a:pt x="1633474" y="0"/>
                    <a:pt x="2104644" y="471170"/>
                    <a:pt x="2104644" y="1052322"/>
                  </a:cubicBezTo>
                  <a:cubicBezTo>
                    <a:pt x="2104644" y="1633474"/>
                    <a:pt x="1633474" y="2104644"/>
                    <a:pt x="1052322" y="2104644"/>
                  </a:cubicBezTo>
                  <a:cubicBezTo>
                    <a:pt x="471170" y="2104644"/>
                    <a:pt x="0" y="1633601"/>
                    <a:pt x="0" y="1052322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7535970" y="4282735"/>
            <a:ext cx="3225784" cy="960871"/>
            <a:chOff x="0" y="0"/>
            <a:chExt cx="4301046" cy="128116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301040" cy="1281159"/>
            </a:xfrm>
            <a:custGeom>
              <a:avLst/>
              <a:gdLst/>
              <a:ahLst/>
              <a:cxnLst/>
              <a:rect r="r" b="b" t="t" l="l"/>
              <a:pathLst>
                <a:path h="128115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1281159"/>
                  </a:lnTo>
                  <a:lnTo>
                    <a:pt x="0" y="128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5414" r="0" b="-15414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4301046" cy="12906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14131C"/>
                  </a:solidFill>
                  <a:latin typeface="Fira Sans"/>
                  <a:ea typeface="Fira Sans"/>
                  <a:cs typeface="Fira Sans"/>
                  <a:sym typeface="Fira Sans"/>
                </a:rPr>
                <a:t>Documentação</a:t>
              </a:r>
            </a:p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14131C"/>
                  </a:solidFill>
                  <a:latin typeface="Fira Sans"/>
                  <a:ea typeface="Fira Sans"/>
                  <a:cs typeface="Fira Sans"/>
                  <a:sym typeface="Fira Sans"/>
                </a:rPr>
                <a:t>organizada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81047" y="3177740"/>
            <a:ext cx="549069" cy="301990"/>
            <a:chOff x="0" y="0"/>
            <a:chExt cx="732092" cy="40265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32155" cy="402590"/>
            </a:xfrm>
            <a:custGeom>
              <a:avLst/>
              <a:gdLst/>
              <a:ahLst/>
              <a:cxnLst/>
              <a:rect r="r" b="b" t="t" l="l"/>
              <a:pathLst>
                <a:path h="402590" w="732155">
                  <a:moveTo>
                    <a:pt x="0" y="0"/>
                  </a:moveTo>
                  <a:lnTo>
                    <a:pt x="530733" y="0"/>
                  </a:lnTo>
                  <a:lnTo>
                    <a:pt x="732155" y="201295"/>
                  </a:lnTo>
                  <a:lnTo>
                    <a:pt x="530733" y="402590"/>
                  </a:lnTo>
                  <a:lnTo>
                    <a:pt x="0" y="402590"/>
                  </a:lnTo>
                  <a:lnTo>
                    <a:pt x="201295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1173549" y="2539441"/>
            <a:ext cx="1578569" cy="1578569"/>
            <a:chOff x="0" y="0"/>
            <a:chExt cx="2104758" cy="210475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104644" cy="2104644"/>
            </a:xfrm>
            <a:custGeom>
              <a:avLst/>
              <a:gdLst/>
              <a:ahLst/>
              <a:cxnLst/>
              <a:rect r="r" b="b" t="t" l="l"/>
              <a:pathLst>
                <a:path h="2104644" w="2104644">
                  <a:moveTo>
                    <a:pt x="0" y="1052322"/>
                  </a:moveTo>
                  <a:cubicBezTo>
                    <a:pt x="0" y="471170"/>
                    <a:pt x="471170" y="0"/>
                    <a:pt x="1052322" y="0"/>
                  </a:cubicBezTo>
                  <a:cubicBezTo>
                    <a:pt x="1633474" y="0"/>
                    <a:pt x="2104644" y="471170"/>
                    <a:pt x="2104644" y="1052322"/>
                  </a:cubicBezTo>
                  <a:cubicBezTo>
                    <a:pt x="2104644" y="1633474"/>
                    <a:pt x="1633474" y="2104644"/>
                    <a:pt x="1052322" y="2104644"/>
                  </a:cubicBezTo>
                  <a:cubicBezTo>
                    <a:pt x="471170" y="2104644"/>
                    <a:pt x="0" y="1633601"/>
                    <a:pt x="0" y="1052322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0349951" y="4282735"/>
            <a:ext cx="3225784" cy="960871"/>
            <a:chOff x="0" y="0"/>
            <a:chExt cx="4301046" cy="128116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301040" cy="1281159"/>
            </a:xfrm>
            <a:custGeom>
              <a:avLst/>
              <a:gdLst/>
              <a:ahLst/>
              <a:cxnLst/>
              <a:rect r="r" b="b" t="t" l="l"/>
              <a:pathLst>
                <a:path h="128115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1281159"/>
                  </a:lnTo>
                  <a:lnTo>
                    <a:pt x="0" y="128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5414" r="0" b="-15414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4301046" cy="12906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14131C"/>
                  </a:solidFill>
                  <a:latin typeface="Fira Sans"/>
                  <a:ea typeface="Fira Sans"/>
                  <a:cs typeface="Fira Sans"/>
                  <a:sym typeface="Fira Sans"/>
                </a:rPr>
                <a:t>IA + RAG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3095018" y="3181193"/>
            <a:ext cx="549069" cy="301990"/>
            <a:chOff x="0" y="0"/>
            <a:chExt cx="732092" cy="40265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732155" cy="402590"/>
            </a:xfrm>
            <a:custGeom>
              <a:avLst/>
              <a:gdLst/>
              <a:ahLst/>
              <a:cxnLst/>
              <a:rect r="r" b="b" t="t" l="l"/>
              <a:pathLst>
                <a:path h="402590" w="732155">
                  <a:moveTo>
                    <a:pt x="0" y="0"/>
                  </a:moveTo>
                  <a:lnTo>
                    <a:pt x="530733" y="0"/>
                  </a:lnTo>
                  <a:lnTo>
                    <a:pt x="732155" y="201295"/>
                  </a:lnTo>
                  <a:lnTo>
                    <a:pt x="530733" y="402590"/>
                  </a:lnTo>
                  <a:lnTo>
                    <a:pt x="0" y="402590"/>
                  </a:lnTo>
                  <a:lnTo>
                    <a:pt x="201295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3987529" y="2539441"/>
            <a:ext cx="1578569" cy="1578569"/>
            <a:chOff x="0" y="0"/>
            <a:chExt cx="2104758" cy="210475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104644" cy="2104644"/>
            </a:xfrm>
            <a:custGeom>
              <a:avLst/>
              <a:gdLst/>
              <a:ahLst/>
              <a:cxnLst/>
              <a:rect r="r" b="b" t="t" l="l"/>
              <a:pathLst>
                <a:path h="2104644" w="2104644">
                  <a:moveTo>
                    <a:pt x="0" y="1052322"/>
                  </a:moveTo>
                  <a:cubicBezTo>
                    <a:pt x="0" y="471170"/>
                    <a:pt x="471170" y="0"/>
                    <a:pt x="1052322" y="0"/>
                  </a:cubicBezTo>
                  <a:cubicBezTo>
                    <a:pt x="1633474" y="0"/>
                    <a:pt x="2104644" y="471170"/>
                    <a:pt x="2104644" y="1052322"/>
                  </a:cubicBezTo>
                  <a:cubicBezTo>
                    <a:pt x="2104644" y="1633474"/>
                    <a:pt x="1633474" y="2104644"/>
                    <a:pt x="1052322" y="2104644"/>
                  </a:cubicBezTo>
                  <a:cubicBezTo>
                    <a:pt x="471170" y="2104644"/>
                    <a:pt x="0" y="1633601"/>
                    <a:pt x="0" y="1052322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3163931" y="4282735"/>
            <a:ext cx="3225784" cy="960871"/>
            <a:chOff x="0" y="0"/>
            <a:chExt cx="4301046" cy="1281161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301040" cy="1281159"/>
            </a:xfrm>
            <a:custGeom>
              <a:avLst/>
              <a:gdLst/>
              <a:ahLst/>
              <a:cxnLst/>
              <a:rect r="r" b="b" t="t" l="l"/>
              <a:pathLst>
                <a:path h="1281159" w="4301040">
                  <a:moveTo>
                    <a:pt x="0" y="0"/>
                  </a:moveTo>
                  <a:lnTo>
                    <a:pt x="4301040" y="0"/>
                  </a:lnTo>
                  <a:lnTo>
                    <a:pt x="4301040" y="1281159"/>
                  </a:lnTo>
                  <a:lnTo>
                    <a:pt x="0" y="128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5414" r="0" b="-15414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9525"/>
              <a:ext cx="4301046" cy="129068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14131C"/>
                  </a:solidFill>
                  <a:latin typeface="Fira Sans"/>
                  <a:ea typeface="Fira Sans"/>
                  <a:cs typeface="Fira Sans"/>
                  <a:sym typeface="Fira Sans"/>
                </a:rPr>
                <a:t>Respostas</a:t>
              </a:r>
            </a:p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14131C"/>
                  </a:solidFill>
                  <a:latin typeface="Fira Sans"/>
                  <a:ea typeface="Fira Sans"/>
                  <a:cs typeface="Fira Sans"/>
                  <a:sym typeface="Fira Sans"/>
                </a:rPr>
                <a:t>contextualizadas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235402" y="5147520"/>
            <a:ext cx="15826911" cy="1235402"/>
            <a:chOff x="0" y="0"/>
            <a:chExt cx="21102549" cy="1647203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1102574" cy="1647317"/>
            </a:xfrm>
            <a:custGeom>
              <a:avLst/>
              <a:gdLst/>
              <a:ahLst/>
              <a:cxnLst/>
              <a:rect r="r" b="b" t="t" l="l"/>
              <a:pathLst>
                <a:path h="1647317" w="21102574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20846287" y="0"/>
                  </a:lnTo>
                  <a:cubicBezTo>
                    <a:pt x="20987765" y="0"/>
                    <a:pt x="21102574" y="114681"/>
                    <a:pt x="21102574" y="256286"/>
                  </a:cubicBezTo>
                  <a:lnTo>
                    <a:pt x="21102574" y="1391031"/>
                  </a:lnTo>
                  <a:cubicBezTo>
                    <a:pt x="21102574" y="1532509"/>
                    <a:pt x="20987893" y="1647317"/>
                    <a:pt x="20846287" y="1647317"/>
                  </a:cubicBezTo>
                  <a:lnTo>
                    <a:pt x="256286" y="1647317"/>
                  </a:lnTo>
                  <a:cubicBezTo>
                    <a:pt x="114681" y="1647190"/>
                    <a:pt x="0" y="1532509"/>
                    <a:pt x="0" y="139090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1235402" y="5147520"/>
            <a:ext cx="3956733" cy="1235405"/>
            <a:chOff x="0" y="0"/>
            <a:chExt cx="5275644" cy="1647207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5275638" cy="1647211"/>
            </a:xfrm>
            <a:custGeom>
              <a:avLst/>
              <a:gdLst/>
              <a:ahLst/>
              <a:cxnLst/>
              <a:rect r="r" b="b" t="t" l="l"/>
              <a:pathLst>
                <a:path h="1647211" w="5275638">
                  <a:moveTo>
                    <a:pt x="0" y="0"/>
                  </a:moveTo>
                  <a:lnTo>
                    <a:pt x="5275638" y="0"/>
                  </a:lnTo>
                  <a:lnTo>
                    <a:pt x="5275638" y="1647211"/>
                  </a:lnTo>
                  <a:lnTo>
                    <a:pt x="0" y="16472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2406" r="0" b="-12405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9525"/>
              <a:ext cx="5275644" cy="16567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Gerenciamento de documentações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5192135" y="5147520"/>
            <a:ext cx="3956733" cy="1235405"/>
            <a:chOff x="0" y="0"/>
            <a:chExt cx="5275644" cy="1647207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5275638" cy="1647211"/>
            </a:xfrm>
            <a:custGeom>
              <a:avLst/>
              <a:gdLst/>
              <a:ahLst/>
              <a:cxnLst/>
              <a:rect r="r" b="b" t="t" l="l"/>
              <a:pathLst>
                <a:path h="1647211" w="5275638">
                  <a:moveTo>
                    <a:pt x="0" y="0"/>
                  </a:moveTo>
                  <a:lnTo>
                    <a:pt x="5275638" y="0"/>
                  </a:lnTo>
                  <a:lnTo>
                    <a:pt x="5275638" y="1647211"/>
                  </a:lnTo>
                  <a:lnTo>
                    <a:pt x="0" y="16472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2406" r="0" b="-12405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9525"/>
              <a:ext cx="5275644" cy="16567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Organização por categorias</a:t>
              </a:r>
            </a:p>
          </p:txBody>
        </p:sp>
      </p:grpSp>
      <p:sp>
        <p:nvSpPr>
          <p:cNvPr name="AutoShape 48" id="48"/>
          <p:cNvSpPr/>
          <p:nvPr/>
        </p:nvSpPr>
        <p:spPr>
          <a:xfrm rot="5322240">
            <a:off x="4770692" y="5760463"/>
            <a:ext cx="842886" cy="0"/>
          </a:xfrm>
          <a:prstGeom prst="line">
            <a:avLst/>
          </a:prstGeom>
          <a:ln cap="rnd" w="9525">
            <a:solidFill>
              <a:srgbClr val="E3E1E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9" id="49"/>
          <p:cNvGrpSpPr/>
          <p:nvPr/>
        </p:nvGrpSpPr>
        <p:grpSpPr>
          <a:xfrm rot="0">
            <a:off x="9148858" y="5147520"/>
            <a:ext cx="3956733" cy="1235405"/>
            <a:chOff x="0" y="0"/>
            <a:chExt cx="5275644" cy="164720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5275638" cy="1647211"/>
            </a:xfrm>
            <a:custGeom>
              <a:avLst/>
              <a:gdLst/>
              <a:ahLst/>
              <a:cxnLst/>
              <a:rect r="r" b="b" t="t" l="l"/>
              <a:pathLst>
                <a:path h="1647211" w="5275638">
                  <a:moveTo>
                    <a:pt x="0" y="0"/>
                  </a:moveTo>
                  <a:lnTo>
                    <a:pt x="5275638" y="0"/>
                  </a:lnTo>
                  <a:lnTo>
                    <a:pt x="5275638" y="1647211"/>
                  </a:lnTo>
                  <a:lnTo>
                    <a:pt x="0" y="16472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2406" r="0" b="-12405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9525"/>
              <a:ext cx="5275644" cy="16567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87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Controle de versões</a:t>
              </a:r>
            </a:p>
          </p:txBody>
        </p:sp>
      </p:grpSp>
      <p:sp>
        <p:nvSpPr>
          <p:cNvPr name="AutoShape 52" id="52"/>
          <p:cNvSpPr/>
          <p:nvPr/>
        </p:nvSpPr>
        <p:spPr>
          <a:xfrm rot="5322240">
            <a:off x="8727424" y="5760463"/>
            <a:ext cx="842886" cy="0"/>
          </a:xfrm>
          <a:prstGeom prst="line">
            <a:avLst/>
          </a:prstGeom>
          <a:ln cap="rnd" w="9525">
            <a:solidFill>
              <a:srgbClr val="E3E1E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3" id="53"/>
          <p:cNvGrpSpPr/>
          <p:nvPr/>
        </p:nvGrpSpPr>
        <p:grpSpPr>
          <a:xfrm rot="0">
            <a:off x="13105590" y="5147520"/>
            <a:ext cx="3956733" cy="1235405"/>
            <a:chOff x="0" y="0"/>
            <a:chExt cx="5275644" cy="1647207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5275638" cy="1647211"/>
            </a:xfrm>
            <a:custGeom>
              <a:avLst/>
              <a:gdLst/>
              <a:ahLst/>
              <a:cxnLst/>
              <a:rect r="r" b="b" t="t" l="l"/>
              <a:pathLst>
                <a:path h="1647211" w="5275638">
                  <a:moveTo>
                    <a:pt x="0" y="0"/>
                  </a:moveTo>
                  <a:lnTo>
                    <a:pt x="5275638" y="0"/>
                  </a:lnTo>
                  <a:lnTo>
                    <a:pt x="5275638" y="1647211"/>
                  </a:lnTo>
                  <a:lnTo>
                    <a:pt x="0" y="16472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2406" r="0" b="-12405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9525"/>
              <a:ext cx="5275644" cy="16567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51"/>
                </a:lnSpc>
              </a:pPr>
              <a:r>
                <a:rPr lang="en-US" sz="1700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Consultar em linguagem natural</a:t>
              </a:r>
            </a:p>
          </p:txBody>
        </p:sp>
      </p:grpSp>
      <p:sp>
        <p:nvSpPr>
          <p:cNvPr name="AutoShape 56" id="56"/>
          <p:cNvSpPr/>
          <p:nvPr/>
        </p:nvSpPr>
        <p:spPr>
          <a:xfrm rot="5322240">
            <a:off x="12684147" y="5760463"/>
            <a:ext cx="842886" cy="0"/>
          </a:xfrm>
          <a:prstGeom prst="line">
            <a:avLst/>
          </a:prstGeom>
          <a:ln cap="rnd" w="9525">
            <a:solidFill>
              <a:srgbClr val="E3E1E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7" id="57"/>
          <p:cNvGrpSpPr/>
          <p:nvPr/>
        </p:nvGrpSpPr>
        <p:grpSpPr>
          <a:xfrm rot="0">
            <a:off x="2059010" y="6932000"/>
            <a:ext cx="14179706" cy="1647206"/>
            <a:chOff x="0" y="0"/>
            <a:chExt cx="18906274" cy="2196274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18906364" cy="2196338"/>
            </a:xfrm>
            <a:custGeom>
              <a:avLst/>
              <a:gdLst/>
              <a:ahLst/>
              <a:cxnLst/>
              <a:rect r="r" b="b" t="t" l="l"/>
              <a:pathLst>
                <a:path h="2196338" w="18906364">
                  <a:moveTo>
                    <a:pt x="0" y="292862"/>
                  </a:moveTo>
                  <a:cubicBezTo>
                    <a:pt x="0" y="131064"/>
                    <a:pt x="131064" y="0"/>
                    <a:pt x="292862" y="0"/>
                  </a:cubicBezTo>
                  <a:lnTo>
                    <a:pt x="18613501" y="0"/>
                  </a:lnTo>
                  <a:cubicBezTo>
                    <a:pt x="18775172" y="0"/>
                    <a:pt x="18906364" y="131064"/>
                    <a:pt x="18906364" y="292862"/>
                  </a:cubicBezTo>
                  <a:lnTo>
                    <a:pt x="18906364" y="1903476"/>
                  </a:lnTo>
                  <a:cubicBezTo>
                    <a:pt x="18906364" y="2065147"/>
                    <a:pt x="18775299" y="2196338"/>
                    <a:pt x="18613501" y="2196338"/>
                  </a:cubicBezTo>
                  <a:lnTo>
                    <a:pt x="292862" y="2196338"/>
                  </a:lnTo>
                  <a:cubicBezTo>
                    <a:pt x="131064" y="2196338"/>
                    <a:pt x="0" y="2065147"/>
                    <a:pt x="0" y="1903476"/>
                  </a:cubicBezTo>
                  <a:close/>
                </a:path>
              </a:pathLst>
            </a:custGeom>
            <a:solidFill>
              <a:srgbClr val="FBE9E6"/>
            </a:solid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2324017" y="6382922"/>
            <a:ext cx="13630637" cy="2911870"/>
            <a:chOff x="0" y="0"/>
            <a:chExt cx="18174183" cy="3882494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8174182" cy="3882495"/>
            </a:xfrm>
            <a:custGeom>
              <a:avLst/>
              <a:gdLst/>
              <a:ahLst/>
              <a:cxnLst/>
              <a:rect r="r" b="b" t="t" l="l"/>
              <a:pathLst>
                <a:path h="3882495" w="18174182">
                  <a:moveTo>
                    <a:pt x="0" y="0"/>
                  </a:moveTo>
                  <a:lnTo>
                    <a:pt x="18174182" y="0"/>
                  </a:lnTo>
                  <a:lnTo>
                    <a:pt x="18174182" y="3882495"/>
                  </a:lnTo>
                  <a:lnTo>
                    <a:pt x="0" y="38824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62926" r="0" b="-19494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9525"/>
              <a:ext cx="18174183" cy="389201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3"/>
                </a:lnSpc>
              </a:pPr>
              <a:r>
                <a:rPr lang="en-US" sz="3302" i="true">
                  <a:solidFill>
                    <a:srgbClr val="C4392C"/>
                  </a:solidFill>
                  <a:latin typeface="Fira Sans Italics"/>
                  <a:ea typeface="Fira Sans Italics"/>
                  <a:cs typeface="Fira Sans Italics"/>
                  <a:sym typeface="Fira Sans Italics"/>
                </a:rPr>
                <a:t>De documentos estáticos para </a:t>
              </a:r>
              <a:r>
                <a:rPr lang="en-US" sz="3302" i="true">
                  <a:solidFill>
                    <a:srgbClr val="14131C"/>
                  </a:solidFill>
                  <a:latin typeface="Fira Sans Italics"/>
                  <a:ea typeface="Fira Sans Italics"/>
                  <a:cs typeface="Fira Sans Italics"/>
                  <a:sym typeface="Fira Sans Italics"/>
                </a:rPr>
                <a:t>conhecimento vivo</a:t>
              </a:r>
              <a:r>
                <a:rPr lang="en-US" sz="3302" i="true">
                  <a:solidFill>
                    <a:srgbClr val="C4392C"/>
                  </a:solidFill>
                  <a:latin typeface="Fira Sans Italics"/>
                  <a:ea typeface="Fira Sans Italics"/>
                  <a:cs typeface="Fira Sans Italics"/>
                  <a:sym typeface="Fira Sans Italics"/>
                </a:rPr>
                <a:t> — acessível via chat com IA.</a:t>
              </a:r>
            </a:p>
          </p:txBody>
        </p:sp>
      </p:grpSp>
      <p:sp>
        <p:nvSpPr>
          <p:cNvPr name="Freeform 62" id="62"/>
          <p:cNvSpPr/>
          <p:nvPr/>
        </p:nvSpPr>
        <p:spPr>
          <a:xfrm flipH="false" flipV="false" rot="0">
            <a:off x="8718748" y="2991458"/>
            <a:ext cx="879302" cy="681459"/>
          </a:xfrm>
          <a:custGeom>
            <a:avLst/>
            <a:gdLst/>
            <a:ahLst/>
            <a:cxnLst/>
            <a:rect r="r" b="b" t="t" l="l"/>
            <a:pathLst>
              <a:path h="681459" w="879302">
                <a:moveTo>
                  <a:pt x="0" y="0"/>
                </a:moveTo>
                <a:lnTo>
                  <a:pt x="879302" y="0"/>
                </a:lnTo>
                <a:lnTo>
                  <a:pt x="879302" y="681459"/>
                </a:lnTo>
                <a:lnTo>
                  <a:pt x="0" y="681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1440903" y="2917246"/>
            <a:ext cx="1043880" cy="829884"/>
          </a:xfrm>
          <a:custGeom>
            <a:avLst/>
            <a:gdLst/>
            <a:ahLst/>
            <a:cxnLst/>
            <a:rect r="r" b="b" t="t" l="l"/>
            <a:pathLst>
              <a:path h="829884" w="1043880">
                <a:moveTo>
                  <a:pt x="0" y="0"/>
                </a:moveTo>
                <a:lnTo>
                  <a:pt x="1043880" y="0"/>
                </a:lnTo>
                <a:lnTo>
                  <a:pt x="1043880" y="829884"/>
                </a:lnTo>
                <a:lnTo>
                  <a:pt x="0" y="8298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3141797" y="2858307"/>
            <a:ext cx="758210" cy="947762"/>
          </a:xfrm>
          <a:custGeom>
            <a:avLst/>
            <a:gdLst/>
            <a:ahLst/>
            <a:cxnLst/>
            <a:rect r="r" b="b" t="t" l="l"/>
            <a:pathLst>
              <a:path h="947762" w="758210">
                <a:moveTo>
                  <a:pt x="0" y="0"/>
                </a:moveTo>
                <a:lnTo>
                  <a:pt x="758210" y="0"/>
                </a:lnTo>
                <a:lnTo>
                  <a:pt x="758210" y="947762"/>
                </a:lnTo>
                <a:lnTo>
                  <a:pt x="0" y="9477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4236608" y="2984555"/>
            <a:ext cx="1094906" cy="695265"/>
          </a:xfrm>
          <a:custGeom>
            <a:avLst/>
            <a:gdLst/>
            <a:ahLst/>
            <a:cxnLst/>
            <a:rect r="r" b="b" t="t" l="l"/>
            <a:pathLst>
              <a:path h="695265" w="1094906">
                <a:moveTo>
                  <a:pt x="0" y="0"/>
                </a:moveTo>
                <a:lnTo>
                  <a:pt x="1094905" y="0"/>
                </a:lnTo>
                <a:lnTo>
                  <a:pt x="1094905" y="695265"/>
                </a:lnTo>
                <a:lnTo>
                  <a:pt x="0" y="6952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686333"/>
            <a:ext cx="16609333" cy="1098138"/>
            <a:chOff x="0" y="0"/>
            <a:chExt cx="22145777" cy="146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45782" cy="1464185"/>
            </a:xfrm>
            <a:custGeom>
              <a:avLst/>
              <a:gdLst/>
              <a:ahLst/>
              <a:cxnLst/>
              <a:rect r="r" b="b" t="t" l="l"/>
              <a:pathLst>
                <a:path h="1464185" w="22145782">
                  <a:moveTo>
                    <a:pt x="0" y="0"/>
                  </a:moveTo>
                  <a:lnTo>
                    <a:pt x="22145782" y="0"/>
                  </a:lnTo>
                  <a:lnTo>
                    <a:pt x="22145782" y="1464185"/>
                  </a:lnTo>
                  <a:lnTo>
                    <a:pt x="0" y="1464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44711" r="0" b="-24471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145777" cy="146418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683"/>
                </a:lnSpc>
              </a:pPr>
              <a:r>
                <a:rPr lang="en-US" sz="3903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Como a IA transforma documentação em conhecimento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2642" y="2402176"/>
            <a:ext cx="3774853" cy="2333539"/>
            <a:chOff x="0" y="0"/>
            <a:chExt cx="5033137" cy="31113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33137" cy="3111500"/>
            </a:xfrm>
            <a:custGeom>
              <a:avLst/>
              <a:gdLst/>
              <a:ahLst/>
              <a:cxnLst/>
              <a:rect r="r" b="b" t="t" l="l"/>
              <a:pathLst>
                <a:path h="3111500" w="5033137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4776851" y="0"/>
                  </a:lnTo>
                  <a:cubicBezTo>
                    <a:pt x="4918329" y="0"/>
                    <a:pt x="5033137" y="114681"/>
                    <a:pt x="5033137" y="256286"/>
                  </a:cubicBezTo>
                  <a:lnTo>
                    <a:pt x="5033137" y="2855214"/>
                  </a:lnTo>
                  <a:cubicBezTo>
                    <a:pt x="5033137" y="2996692"/>
                    <a:pt x="4918456" y="3111500"/>
                    <a:pt x="4776851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2463946" y="2704167"/>
            <a:ext cx="892235" cy="892235"/>
            <a:chOff x="0" y="0"/>
            <a:chExt cx="1189647" cy="118964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89609" cy="1189609"/>
            </a:xfrm>
            <a:custGeom>
              <a:avLst/>
              <a:gdLst/>
              <a:ahLst/>
              <a:cxnLst/>
              <a:rect r="r" b="b" t="t" l="l"/>
              <a:pathLst>
                <a:path h="1189609" w="1189609">
                  <a:moveTo>
                    <a:pt x="0" y="594868"/>
                  </a:moveTo>
                  <a:cubicBezTo>
                    <a:pt x="0" y="266319"/>
                    <a:pt x="266319" y="0"/>
                    <a:pt x="594868" y="0"/>
                  </a:cubicBezTo>
                  <a:cubicBezTo>
                    <a:pt x="923417" y="0"/>
                    <a:pt x="1189609" y="266319"/>
                    <a:pt x="1189609" y="594868"/>
                  </a:cubicBezTo>
                  <a:cubicBezTo>
                    <a:pt x="1189609" y="923417"/>
                    <a:pt x="923290" y="1189609"/>
                    <a:pt x="594868" y="1189609"/>
                  </a:cubicBezTo>
                  <a:cubicBezTo>
                    <a:pt x="266446" y="1189609"/>
                    <a:pt x="0" y="923290"/>
                    <a:pt x="0" y="59486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2463946" y="2704167"/>
            <a:ext cx="892235" cy="892237"/>
            <a:chOff x="0" y="0"/>
            <a:chExt cx="1189647" cy="118964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89649" cy="1189652"/>
            </a:xfrm>
            <a:custGeom>
              <a:avLst/>
              <a:gdLst/>
              <a:ahLst/>
              <a:cxnLst/>
              <a:rect r="r" b="b" t="t" l="l"/>
              <a:pathLst>
                <a:path h="1189652" w="1189649">
                  <a:moveTo>
                    <a:pt x="0" y="0"/>
                  </a:moveTo>
                  <a:lnTo>
                    <a:pt x="1189649" y="0"/>
                  </a:lnTo>
                  <a:lnTo>
                    <a:pt x="1189649" y="1189652"/>
                  </a:lnTo>
                  <a:lnTo>
                    <a:pt x="0" y="11896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189647" cy="11896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2"/>
                </a:lnSpc>
              </a:pPr>
              <a:r>
                <a:rPr lang="en-US" sz="27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1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159907" y="3696691"/>
            <a:ext cx="3500314" cy="27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pt-BR" sz="1801" b="true">
                <a:solidFill>
                  <a:srgbClr val="35313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Documentações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159907" y="4102889"/>
            <a:ext cx="3500314" cy="520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ctr">
              <a:lnSpc>
                <a:spcPts val="1740"/>
              </a:lnSpc>
            </a:pPr>
            <a:r>
              <a:rPr lang="pt-BR" sz="1400">
                <a:solidFill>
                  <a:srgbClr val="5B5769"/>
                </a:solidFill>
                <a:latin typeface="Fira Sans"/>
                <a:ea typeface="Fira Sans"/>
                <a:cs typeface="Fira Sans"/>
                <a:sym typeface="Fira Sans"/>
              </a:rPr>
              <a:t>Os documentos da empresa são enviados para a plataforma.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4783760" y="3417951"/>
            <a:ext cx="411804" cy="301990"/>
            <a:chOff x="0" y="0"/>
            <a:chExt cx="549072" cy="40265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49021" cy="402590"/>
            </a:xfrm>
            <a:custGeom>
              <a:avLst/>
              <a:gdLst/>
              <a:ahLst/>
              <a:cxnLst/>
              <a:rect r="r" b="b" t="t" l="l"/>
              <a:pathLst>
                <a:path h="402590" w="549021">
                  <a:moveTo>
                    <a:pt x="0" y="0"/>
                  </a:moveTo>
                  <a:lnTo>
                    <a:pt x="347726" y="0"/>
                  </a:lnTo>
                  <a:lnTo>
                    <a:pt x="549021" y="201295"/>
                  </a:lnTo>
                  <a:lnTo>
                    <a:pt x="347726" y="402590"/>
                  </a:lnTo>
                  <a:lnTo>
                    <a:pt x="0" y="402590"/>
                  </a:lnTo>
                  <a:lnTo>
                    <a:pt x="201295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5181838" y="2402176"/>
            <a:ext cx="3774853" cy="2333539"/>
            <a:chOff x="0" y="0"/>
            <a:chExt cx="5033137" cy="311138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033137" cy="3111500"/>
            </a:xfrm>
            <a:custGeom>
              <a:avLst/>
              <a:gdLst/>
              <a:ahLst/>
              <a:cxnLst/>
              <a:rect r="r" b="b" t="t" l="l"/>
              <a:pathLst>
                <a:path h="3111500" w="5033137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4776851" y="0"/>
                  </a:lnTo>
                  <a:cubicBezTo>
                    <a:pt x="4918329" y="0"/>
                    <a:pt x="5033137" y="114681"/>
                    <a:pt x="5033137" y="256286"/>
                  </a:cubicBezTo>
                  <a:lnTo>
                    <a:pt x="5033137" y="2855214"/>
                  </a:lnTo>
                  <a:cubicBezTo>
                    <a:pt x="5033137" y="2996692"/>
                    <a:pt x="4918456" y="3111500"/>
                    <a:pt x="4776851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6623142" y="2704167"/>
            <a:ext cx="892235" cy="892235"/>
            <a:chOff x="0" y="0"/>
            <a:chExt cx="1189647" cy="118964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89609" cy="1189609"/>
            </a:xfrm>
            <a:custGeom>
              <a:avLst/>
              <a:gdLst/>
              <a:ahLst/>
              <a:cxnLst/>
              <a:rect r="r" b="b" t="t" l="l"/>
              <a:pathLst>
                <a:path h="1189609" w="1189609">
                  <a:moveTo>
                    <a:pt x="0" y="594868"/>
                  </a:moveTo>
                  <a:cubicBezTo>
                    <a:pt x="0" y="266319"/>
                    <a:pt x="266319" y="0"/>
                    <a:pt x="594868" y="0"/>
                  </a:cubicBezTo>
                  <a:cubicBezTo>
                    <a:pt x="923417" y="0"/>
                    <a:pt x="1189609" y="266319"/>
                    <a:pt x="1189609" y="594868"/>
                  </a:cubicBezTo>
                  <a:cubicBezTo>
                    <a:pt x="1189609" y="923417"/>
                    <a:pt x="923290" y="1189609"/>
                    <a:pt x="594868" y="1189609"/>
                  </a:cubicBezTo>
                  <a:cubicBezTo>
                    <a:pt x="266446" y="1189609"/>
                    <a:pt x="0" y="923290"/>
                    <a:pt x="0" y="59486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623142" y="2704167"/>
            <a:ext cx="892235" cy="892237"/>
            <a:chOff x="0" y="0"/>
            <a:chExt cx="1189647" cy="118964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89649" cy="1189652"/>
            </a:xfrm>
            <a:custGeom>
              <a:avLst/>
              <a:gdLst/>
              <a:ahLst/>
              <a:cxnLst/>
              <a:rect r="r" b="b" t="t" l="l"/>
              <a:pathLst>
                <a:path h="1189652" w="1189649">
                  <a:moveTo>
                    <a:pt x="0" y="0"/>
                  </a:moveTo>
                  <a:lnTo>
                    <a:pt x="1189649" y="0"/>
                  </a:lnTo>
                  <a:lnTo>
                    <a:pt x="1189649" y="1189652"/>
                  </a:lnTo>
                  <a:lnTo>
                    <a:pt x="0" y="11896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1189647" cy="11896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2"/>
                </a:lnSpc>
              </a:pPr>
              <a:r>
                <a:rPr lang="en-US" sz="27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2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5319103" y="3696691"/>
            <a:ext cx="3500314" cy="27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pt-BR" sz="1801" b="true">
                <a:solidFill>
                  <a:srgbClr val="35313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Divisão em partes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5319103" y="4102889"/>
            <a:ext cx="3500314" cy="520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ctr">
              <a:lnSpc>
                <a:spcPts val="1740"/>
              </a:lnSpc>
            </a:pPr>
            <a:r>
              <a:rPr lang="pt-BR" sz="1400">
                <a:solidFill>
                  <a:srgbClr val="5B5769"/>
                </a:solidFill>
                <a:latin typeface="Fira Sans"/>
                <a:ea typeface="Fira Sans"/>
                <a:cs typeface="Fira Sans"/>
                <a:sym typeface="Fira Sans"/>
              </a:rPr>
              <a:t>O conteúdo é dividido em trechos menores, mais fáceis de consultar.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8942965" y="3417951"/>
            <a:ext cx="411804" cy="301990"/>
            <a:chOff x="0" y="0"/>
            <a:chExt cx="549072" cy="40265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49021" cy="402590"/>
            </a:xfrm>
            <a:custGeom>
              <a:avLst/>
              <a:gdLst/>
              <a:ahLst/>
              <a:cxnLst/>
              <a:rect r="r" b="b" t="t" l="l"/>
              <a:pathLst>
                <a:path h="402590" w="549021">
                  <a:moveTo>
                    <a:pt x="0" y="0"/>
                  </a:moveTo>
                  <a:lnTo>
                    <a:pt x="347726" y="0"/>
                  </a:lnTo>
                  <a:lnTo>
                    <a:pt x="549021" y="201295"/>
                  </a:lnTo>
                  <a:lnTo>
                    <a:pt x="347726" y="402590"/>
                  </a:lnTo>
                  <a:lnTo>
                    <a:pt x="0" y="402590"/>
                  </a:lnTo>
                  <a:lnTo>
                    <a:pt x="201295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9341034" y="2402176"/>
            <a:ext cx="3774853" cy="2333539"/>
            <a:chOff x="0" y="0"/>
            <a:chExt cx="5033137" cy="311138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033137" cy="3111500"/>
            </a:xfrm>
            <a:custGeom>
              <a:avLst/>
              <a:gdLst/>
              <a:ahLst/>
              <a:cxnLst/>
              <a:rect r="r" b="b" t="t" l="l"/>
              <a:pathLst>
                <a:path h="3111500" w="5033137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4776851" y="0"/>
                  </a:lnTo>
                  <a:cubicBezTo>
                    <a:pt x="4918329" y="0"/>
                    <a:pt x="5033137" y="114681"/>
                    <a:pt x="5033137" y="256286"/>
                  </a:cubicBezTo>
                  <a:lnTo>
                    <a:pt x="5033137" y="2855214"/>
                  </a:lnTo>
                  <a:cubicBezTo>
                    <a:pt x="5033137" y="2996692"/>
                    <a:pt x="4918456" y="3111500"/>
                    <a:pt x="4776851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0782338" y="2704167"/>
            <a:ext cx="892235" cy="892235"/>
            <a:chOff x="0" y="0"/>
            <a:chExt cx="1189647" cy="118964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189609" cy="1189609"/>
            </a:xfrm>
            <a:custGeom>
              <a:avLst/>
              <a:gdLst/>
              <a:ahLst/>
              <a:cxnLst/>
              <a:rect r="r" b="b" t="t" l="l"/>
              <a:pathLst>
                <a:path h="1189609" w="1189609">
                  <a:moveTo>
                    <a:pt x="0" y="594868"/>
                  </a:moveTo>
                  <a:cubicBezTo>
                    <a:pt x="0" y="266319"/>
                    <a:pt x="266319" y="0"/>
                    <a:pt x="594868" y="0"/>
                  </a:cubicBezTo>
                  <a:cubicBezTo>
                    <a:pt x="923417" y="0"/>
                    <a:pt x="1189609" y="266319"/>
                    <a:pt x="1189609" y="594868"/>
                  </a:cubicBezTo>
                  <a:cubicBezTo>
                    <a:pt x="1189609" y="923417"/>
                    <a:pt x="923290" y="1189609"/>
                    <a:pt x="594868" y="1189609"/>
                  </a:cubicBezTo>
                  <a:cubicBezTo>
                    <a:pt x="266446" y="1189609"/>
                    <a:pt x="0" y="923290"/>
                    <a:pt x="0" y="59486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0782338" y="2704167"/>
            <a:ext cx="892235" cy="892237"/>
            <a:chOff x="0" y="0"/>
            <a:chExt cx="1189647" cy="118964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189649" cy="1189652"/>
            </a:xfrm>
            <a:custGeom>
              <a:avLst/>
              <a:gdLst/>
              <a:ahLst/>
              <a:cxnLst/>
              <a:rect r="r" b="b" t="t" l="l"/>
              <a:pathLst>
                <a:path h="1189652" w="1189649">
                  <a:moveTo>
                    <a:pt x="0" y="0"/>
                  </a:moveTo>
                  <a:lnTo>
                    <a:pt x="1189649" y="0"/>
                  </a:lnTo>
                  <a:lnTo>
                    <a:pt x="1189649" y="1189652"/>
                  </a:lnTo>
                  <a:lnTo>
                    <a:pt x="0" y="11896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1189647" cy="11896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2"/>
                </a:lnSpc>
              </a:pPr>
              <a:r>
                <a:rPr lang="en-US" sz="27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3</a:t>
              </a: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9478299" y="3696691"/>
            <a:ext cx="3500314" cy="27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pt-BR" sz="1801" b="true">
                <a:solidFill>
                  <a:srgbClr val="35313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Tradução do significado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9478299" y="4102889"/>
            <a:ext cx="3500314" cy="520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ctr">
              <a:lnSpc>
                <a:spcPts val="1740"/>
              </a:lnSpc>
            </a:pPr>
            <a:r>
              <a:rPr lang="pt-BR" sz="1400">
                <a:solidFill>
                  <a:srgbClr val="5B5769"/>
                </a:solidFill>
                <a:latin typeface="Fira Sans"/>
                <a:ea typeface="Fira Sans"/>
                <a:cs typeface="Fira Sans"/>
                <a:sym typeface="Fira Sans"/>
              </a:rPr>
              <a:t>Cada trecho vira uma representação numérica do seu sentido (embeddings).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13102161" y="3417951"/>
            <a:ext cx="411804" cy="301990"/>
            <a:chOff x="0" y="0"/>
            <a:chExt cx="549072" cy="40265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49021" cy="402590"/>
            </a:xfrm>
            <a:custGeom>
              <a:avLst/>
              <a:gdLst/>
              <a:ahLst/>
              <a:cxnLst/>
              <a:rect r="r" b="b" t="t" l="l"/>
              <a:pathLst>
                <a:path h="402590" w="549021">
                  <a:moveTo>
                    <a:pt x="0" y="0"/>
                  </a:moveTo>
                  <a:lnTo>
                    <a:pt x="347726" y="0"/>
                  </a:lnTo>
                  <a:lnTo>
                    <a:pt x="549021" y="201295"/>
                  </a:lnTo>
                  <a:lnTo>
                    <a:pt x="347726" y="402590"/>
                  </a:lnTo>
                  <a:lnTo>
                    <a:pt x="0" y="402590"/>
                  </a:lnTo>
                  <a:lnTo>
                    <a:pt x="201295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3500230" y="2402176"/>
            <a:ext cx="3774853" cy="2333539"/>
            <a:chOff x="0" y="0"/>
            <a:chExt cx="5033137" cy="3111386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033137" cy="3111500"/>
            </a:xfrm>
            <a:custGeom>
              <a:avLst/>
              <a:gdLst/>
              <a:ahLst/>
              <a:cxnLst/>
              <a:rect r="r" b="b" t="t" l="l"/>
              <a:pathLst>
                <a:path h="3111500" w="5033137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4776851" y="0"/>
                  </a:lnTo>
                  <a:cubicBezTo>
                    <a:pt x="4918329" y="0"/>
                    <a:pt x="5033137" y="114681"/>
                    <a:pt x="5033137" y="256286"/>
                  </a:cubicBezTo>
                  <a:lnTo>
                    <a:pt x="5033137" y="2855214"/>
                  </a:lnTo>
                  <a:cubicBezTo>
                    <a:pt x="5033137" y="2996692"/>
                    <a:pt x="4918456" y="3111500"/>
                    <a:pt x="4776851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14941544" y="2704167"/>
            <a:ext cx="892235" cy="892235"/>
            <a:chOff x="0" y="0"/>
            <a:chExt cx="1189647" cy="118964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189609" cy="1189609"/>
            </a:xfrm>
            <a:custGeom>
              <a:avLst/>
              <a:gdLst/>
              <a:ahLst/>
              <a:cxnLst/>
              <a:rect r="r" b="b" t="t" l="l"/>
              <a:pathLst>
                <a:path h="1189609" w="1189609">
                  <a:moveTo>
                    <a:pt x="0" y="594868"/>
                  </a:moveTo>
                  <a:cubicBezTo>
                    <a:pt x="0" y="266319"/>
                    <a:pt x="266319" y="0"/>
                    <a:pt x="594868" y="0"/>
                  </a:cubicBezTo>
                  <a:cubicBezTo>
                    <a:pt x="923417" y="0"/>
                    <a:pt x="1189609" y="266319"/>
                    <a:pt x="1189609" y="594868"/>
                  </a:cubicBezTo>
                  <a:cubicBezTo>
                    <a:pt x="1189609" y="923417"/>
                    <a:pt x="923290" y="1189609"/>
                    <a:pt x="594868" y="1189609"/>
                  </a:cubicBezTo>
                  <a:cubicBezTo>
                    <a:pt x="266446" y="1189609"/>
                    <a:pt x="0" y="923290"/>
                    <a:pt x="0" y="59486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4941544" y="2704167"/>
            <a:ext cx="892235" cy="892237"/>
            <a:chOff x="0" y="0"/>
            <a:chExt cx="1189647" cy="1189649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189649" cy="1189652"/>
            </a:xfrm>
            <a:custGeom>
              <a:avLst/>
              <a:gdLst/>
              <a:ahLst/>
              <a:cxnLst/>
              <a:rect r="r" b="b" t="t" l="l"/>
              <a:pathLst>
                <a:path h="1189652" w="1189649">
                  <a:moveTo>
                    <a:pt x="0" y="0"/>
                  </a:moveTo>
                  <a:lnTo>
                    <a:pt x="1189649" y="0"/>
                  </a:lnTo>
                  <a:lnTo>
                    <a:pt x="1189649" y="1189652"/>
                  </a:lnTo>
                  <a:lnTo>
                    <a:pt x="0" y="11896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1189647" cy="11896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2"/>
                </a:lnSpc>
              </a:pPr>
              <a:r>
                <a:rPr lang="en-US" sz="27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4</a:t>
              </a: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13637504" y="3696691"/>
            <a:ext cx="3500314" cy="27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pt-BR" sz="1801" b="true">
                <a:solidFill>
                  <a:srgbClr val="35313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Armazenamento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3637504" y="4102889"/>
            <a:ext cx="3500314" cy="520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ctr">
              <a:lnSpc>
                <a:spcPts val="1740"/>
              </a:lnSpc>
            </a:pPr>
            <a:r>
              <a:rPr lang="pt-BR" sz="1400">
                <a:solidFill>
                  <a:srgbClr val="5B5769"/>
                </a:solidFill>
                <a:latin typeface="Fira Sans"/>
                <a:ea typeface="Fira Sans"/>
                <a:cs typeface="Fira Sans"/>
                <a:sym typeface="Fira Sans"/>
              </a:rPr>
              <a:t>Tudo fica guardado em um banco de dados preparado para buscar por significado.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1022642" y="5971127"/>
            <a:ext cx="3774853" cy="2333539"/>
            <a:chOff x="0" y="0"/>
            <a:chExt cx="5033137" cy="3111386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033137" cy="3111500"/>
            </a:xfrm>
            <a:custGeom>
              <a:avLst/>
              <a:gdLst/>
              <a:ahLst/>
              <a:cxnLst/>
              <a:rect r="r" b="b" t="t" l="l"/>
              <a:pathLst>
                <a:path h="3111500" w="5033137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4776851" y="0"/>
                  </a:lnTo>
                  <a:cubicBezTo>
                    <a:pt x="4918329" y="0"/>
                    <a:pt x="5033137" y="114681"/>
                    <a:pt x="5033137" y="256286"/>
                  </a:cubicBezTo>
                  <a:lnTo>
                    <a:pt x="5033137" y="2855214"/>
                  </a:lnTo>
                  <a:cubicBezTo>
                    <a:pt x="5033137" y="2996692"/>
                    <a:pt x="4918456" y="3111500"/>
                    <a:pt x="4776851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2463946" y="6273117"/>
            <a:ext cx="892235" cy="892235"/>
            <a:chOff x="0" y="0"/>
            <a:chExt cx="1189647" cy="1189647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189609" cy="1189609"/>
            </a:xfrm>
            <a:custGeom>
              <a:avLst/>
              <a:gdLst/>
              <a:ahLst/>
              <a:cxnLst/>
              <a:rect r="r" b="b" t="t" l="l"/>
              <a:pathLst>
                <a:path h="1189609" w="1189609">
                  <a:moveTo>
                    <a:pt x="0" y="594868"/>
                  </a:moveTo>
                  <a:cubicBezTo>
                    <a:pt x="0" y="266319"/>
                    <a:pt x="266319" y="0"/>
                    <a:pt x="594868" y="0"/>
                  </a:cubicBezTo>
                  <a:cubicBezTo>
                    <a:pt x="923417" y="0"/>
                    <a:pt x="1189609" y="266319"/>
                    <a:pt x="1189609" y="594868"/>
                  </a:cubicBezTo>
                  <a:cubicBezTo>
                    <a:pt x="1189609" y="923417"/>
                    <a:pt x="923290" y="1189609"/>
                    <a:pt x="594868" y="1189609"/>
                  </a:cubicBezTo>
                  <a:cubicBezTo>
                    <a:pt x="266446" y="1189609"/>
                    <a:pt x="0" y="923290"/>
                    <a:pt x="0" y="59486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2463946" y="6273117"/>
            <a:ext cx="892235" cy="892237"/>
            <a:chOff x="0" y="0"/>
            <a:chExt cx="1189647" cy="1189649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189649" cy="1189652"/>
            </a:xfrm>
            <a:custGeom>
              <a:avLst/>
              <a:gdLst/>
              <a:ahLst/>
              <a:cxnLst/>
              <a:rect r="r" b="b" t="t" l="l"/>
              <a:pathLst>
                <a:path h="1189652" w="1189649">
                  <a:moveTo>
                    <a:pt x="0" y="0"/>
                  </a:moveTo>
                  <a:lnTo>
                    <a:pt x="1189649" y="0"/>
                  </a:lnTo>
                  <a:lnTo>
                    <a:pt x="1189649" y="1189652"/>
                  </a:lnTo>
                  <a:lnTo>
                    <a:pt x="0" y="11896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1189647" cy="11896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2"/>
                </a:lnSpc>
              </a:pPr>
              <a:r>
                <a:rPr lang="en-US" sz="27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8</a:t>
              </a:r>
            </a:p>
          </p:txBody>
        </p:sp>
      </p:grpSp>
      <p:sp>
        <p:nvSpPr>
          <p:cNvPr name="TextBox 50" id="50"/>
          <p:cNvSpPr txBox="true"/>
          <p:nvPr/>
        </p:nvSpPr>
        <p:spPr>
          <a:xfrm rot="0">
            <a:off x="1159907" y="7265641"/>
            <a:ext cx="3500314" cy="27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pt-BR" sz="1801" b="true">
                <a:solidFill>
                  <a:srgbClr val="35313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Resposta confiável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159907" y="7671839"/>
            <a:ext cx="3500314" cy="520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ctr">
              <a:lnSpc>
                <a:spcPts val="1740"/>
              </a:lnSpc>
            </a:pPr>
            <a:r>
              <a:rPr lang="pt-BR" sz="1400">
                <a:solidFill>
                  <a:srgbClr val="5B5769"/>
                </a:solidFill>
                <a:latin typeface="Fira Sans"/>
                <a:ea typeface="Fira Sans"/>
                <a:cs typeface="Fira Sans"/>
                <a:sym typeface="Fira Sans"/>
              </a:rPr>
              <a:t>Uma resposta baseada no conhecimento da própria empresa.</a:t>
            </a:r>
          </a:p>
        </p:txBody>
      </p:sp>
      <p:grpSp>
        <p:nvGrpSpPr>
          <p:cNvPr name="Group 51" id="51"/>
          <p:cNvGrpSpPr/>
          <p:nvPr/>
        </p:nvGrpSpPr>
        <p:grpSpPr>
          <a:xfrm rot="0">
            <a:off x="4783760" y="6986902"/>
            <a:ext cx="411804" cy="301990"/>
            <a:chOff x="0" y="0"/>
            <a:chExt cx="549072" cy="402654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549021" cy="402590"/>
            </a:xfrm>
            <a:custGeom>
              <a:avLst/>
              <a:gdLst/>
              <a:ahLst/>
              <a:cxnLst/>
              <a:rect r="r" b="b" t="t" l="l"/>
              <a:pathLst>
                <a:path h="402590" w="549021">
                  <a:moveTo>
                    <a:pt x="549021" y="0"/>
                  </a:moveTo>
                  <a:lnTo>
                    <a:pt x="201295" y="0"/>
                  </a:lnTo>
                  <a:lnTo>
                    <a:pt x="0" y="201295"/>
                  </a:lnTo>
                  <a:lnTo>
                    <a:pt x="201295" y="402590"/>
                  </a:lnTo>
                  <a:lnTo>
                    <a:pt x="549021" y="402590"/>
                  </a:lnTo>
                  <a:lnTo>
                    <a:pt x="347726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5181838" y="5971127"/>
            <a:ext cx="3774853" cy="2333539"/>
            <a:chOff x="0" y="0"/>
            <a:chExt cx="5033137" cy="3111386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5033137" cy="3111500"/>
            </a:xfrm>
            <a:custGeom>
              <a:avLst/>
              <a:gdLst/>
              <a:ahLst/>
              <a:cxnLst/>
              <a:rect r="r" b="b" t="t" l="l"/>
              <a:pathLst>
                <a:path h="3111500" w="5033137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4776851" y="0"/>
                  </a:lnTo>
                  <a:cubicBezTo>
                    <a:pt x="4918329" y="0"/>
                    <a:pt x="5033137" y="114681"/>
                    <a:pt x="5033137" y="256286"/>
                  </a:cubicBezTo>
                  <a:lnTo>
                    <a:pt x="5033137" y="2855214"/>
                  </a:lnTo>
                  <a:cubicBezTo>
                    <a:pt x="5033137" y="2996692"/>
                    <a:pt x="4918456" y="3111500"/>
                    <a:pt x="4776851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55" id="55"/>
          <p:cNvGrpSpPr/>
          <p:nvPr/>
        </p:nvGrpSpPr>
        <p:grpSpPr>
          <a:xfrm rot="0">
            <a:off x="6623142" y="6273117"/>
            <a:ext cx="892235" cy="892235"/>
            <a:chOff x="0" y="0"/>
            <a:chExt cx="1189647" cy="118964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1189609" cy="1189609"/>
            </a:xfrm>
            <a:custGeom>
              <a:avLst/>
              <a:gdLst/>
              <a:ahLst/>
              <a:cxnLst/>
              <a:rect r="r" b="b" t="t" l="l"/>
              <a:pathLst>
                <a:path h="1189609" w="1189609">
                  <a:moveTo>
                    <a:pt x="0" y="594868"/>
                  </a:moveTo>
                  <a:cubicBezTo>
                    <a:pt x="0" y="266319"/>
                    <a:pt x="266319" y="0"/>
                    <a:pt x="594868" y="0"/>
                  </a:cubicBezTo>
                  <a:cubicBezTo>
                    <a:pt x="923417" y="0"/>
                    <a:pt x="1189609" y="266319"/>
                    <a:pt x="1189609" y="594868"/>
                  </a:cubicBezTo>
                  <a:cubicBezTo>
                    <a:pt x="1189609" y="923417"/>
                    <a:pt x="923290" y="1189609"/>
                    <a:pt x="594868" y="1189609"/>
                  </a:cubicBezTo>
                  <a:cubicBezTo>
                    <a:pt x="266446" y="1189609"/>
                    <a:pt x="0" y="923290"/>
                    <a:pt x="0" y="59486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6623142" y="6273117"/>
            <a:ext cx="892235" cy="892237"/>
            <a:chOff x="0" y="0"/>
            <a:chExt cx="1189647" cy="1189649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1189649" cy="1189652"/>
            </a:xfrm>
            <a:custGeom>
              <a:avLst/>
              <a:gdLst/>
              <a:ahLst/>
              <a:cxnLst/>
              <a:rect r="r" b="b" t="t" l="l"/>
              <a:pathLst>
                <a:path h="1189652" w="1189649">
                  <a:moveTo>
                    <a:pt x="0" y="0"/>
                  </a:moveTo>
                  <a:lnTo>
                    <a:pt x="1189649" y="0"/>
                  </a:lnTo>
                  <a:lnTo>
                    <a:pt x="1189649" y="1189652"/>
                  </a:lnTo>
                  <a:lnTo>
                    <a:pt x="0" y="11896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59" id="59"/>
            <p:cNvSpPr txBox="true"/>
            <p:nvPr/>
          </p:nvSpPr>
          <p:spPr>
            <a:xfrm>
              <a:off x="0" y="0"/>
              <a:ext cx="1189647" cy="11896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2"/>
                </a:lnSpc>
              </a:pPr>
              <a:r>
                <a:rPr lang="en-US" sz="27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7</a:t>
              </a:r>
            </a:p>
          </p:txBody>
        </p:sp>
      </p:grpSp>
      <p:sp>
        <p:nvSpPr>
          <p:cNvPr name="TextBox 60" id="60"/>
          <p:cNvSpPr txBox="true"/>
          <p:nvPr/>
        </p:nvSpPr>
        <p:spPr>
          <a:xfrm rot="0">
            <a:off x="5319103" y="7265641"/>
            <a:ext cx="3500314" cy="27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pt-BR" sz="1801" b="true">
                <a:solidFill>
                  <a:srgbClr val="35313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Geração da resposta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5319103" y="7671839"/>
            <a:ext cx="3500314" cy="520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ctr">
              <a:lnSpc>
                <a:spcPts val="1740"/>
              </a:lnSpc>
            </a:pPr>
            <a:r>
              <a:rPr lang="pt-BR" sz="1400">
                <a:solidFill>
                  <a:srgbClr val="5B5769"/>
                </a:solidFill>
                <a:latin typeface="Fira Sans"/>
                <a:ea typeface="Fira Sans"/>
                <a:cs typeface="Fira Sans"/>
                <a:sym typeface="Fira Sans"/>
              </a:rPr>
              <a:t>O modelo de linguagem escreve a resposta usando esse contexto.</a:t>
            </a:r>
          </a:p>
        </p:txBody>
      </p:sp>
      <p:grpSp>
        <p:nvGrpSpPr>
          <p:cNvPr name="Group 61" id="61"/>
          <p:cNvGrpSpPr/>
          <p:nvPr/>
        </p:nvGrpSpPr>
        <p:grpSpPr>
          <a:xfrm rot="0">
            <a:off x="8942965" y="6986902"/>
            <a:ext cx="411804" cy="301990"/>
            <a:chOff x="0" y="0"/>
            <a:chExt cx="549072" cy="402654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549021" cy="402590"/>
            </a:xfrm>
            <a:custGeom>
              <a:avLst/>
              <a:gdLst/>
              <a:ahLst/>
              <a:cxnLst/>
              <a:rect r="r" b="b" t="t" l="l"/>
              <a:pathLst>
                <a:path h="402590" w="549021">
                  <a:moveTo>
                    <a:pt x="549021" y="0"/>
                  </a:moveTo>
                  <a:lnTo>
                    <a:pt x="201295" y="0"/>
                  </a:lnTo>
                  <a:lnTo>
                    <a:pt x="0" y="201295"/>
                  </a:lnTo>
                  <a:lnTo>
                    <a:pt x="201295" y="402590"/>
                  </a:lnTo>
                  <a:lnTo>
                    <a:pt x="549021" y="402590"/>
                  </a:lnTo>
                  <a:lnTo>
                    <a:pt x="347726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63" id="63"/>
          <p:cNvGrpSpPr/>
          <p:nvPr/>
        </p:nvGrpSpPr>
        <p:grpSpPr>
          <a:xfrm rot="0">
            <a:off x="9341034" y="5971127"/>
            <a:ext cx="3774853" cy="2333539"/>
            <a:chOff x="0" y="0"/>
            <a:chExt cx="5033137" cy="3111386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5033137" cy="3111500"/>
            </a:xfrm>
            <a:custGeom>
              <a:avLst/>
              <a:gdLst/>
              <a:ahLst/>
              <a:cxnLst/>
              <a:rect r="r" b="b" t="t" l="l"/>
              <a:pathLst>
                <a:path h="3111500" w="5033137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4776851" y="0"/>
                  </a:lnTo>
                  <a:cubicBezTo>
                    <a:pt x="4918329" y="0"/>
                    <a:pt x="5033137" y="114681"/>
                    <a:pt x="5033137" y="256286"/>
                  </a:cubicBezTo>
                  <a:lnTo>
                    <a:pt x="5033137" y="2855214"/>
                  </a:lnTo>
                  <a:cubicBezTo>
                    <a:pt x="5033137" y="2996692"/>
                    <a:pt x="4918456" y="3111500"/>
                    <a:pt x="4776851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65" id="65"/>
          <p:cNvGrpSpPr/>
          <p:nvPr/>
        </p:nvGrpSpPr>
        <p:grpSpPr>
          <a:xfrm rot="0">
            <a:off x="10782338" y="6273117"/>
            <a:ext cx="892235" cy="892235"/>
            <a:chOff x="0" y="0"/>
            <a:chExt cx="1189647" cy="1189647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1189609" cy="1189609"/>
            </a:xfrm>
            <a:custGeom>
              <a:avLst/>
              <a:gdLst/>
              <a:ahLst/>
              <a:cxnLst/>
              <a:rect r="r" b="b" t="t" l="l"/>
              <a:pathLst>
                <a:path h="1189609" w="1189609">
                  <a:moveTo>
                    <a:pt x="0" y="594868"/>
                  </a:moveTo>
                  <a:cubicBezTo>
                    <a:pt x="0" y="266319"/>
                    <a:pt x="266319" y="0"/>
                    <a:pt x="594868" y="0"/>
                  </a:cubicBezTo>
                  <a:cubicBezTo>
                    <a:pt x="923417" y="0"/>
                    <a:pt x="1189609" y="266319"/>
                    <a:pt x="1189609" y="594868"/>
                  </a:cubicBezTo>
                  <a:cubicBezTo>
                    <a:pt x="1189609" y="923417"/>
                    <a:pt x="923290" y="1189609"/>
                    <a:pt x="594868" y="1189609"/>
                  </a:cubicBezTo>
                  <a:cubicBezTo>
                    <a:pt x="266446" y="1189609"/>
                    <a:pt x="0" y="923290"/>
                    <a:pt x="0" y="59486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10782338" y="6273117"/>
            <a:ext cx="892235" cy="892237"/>
            <a:chOff x="0" y="0"/>
            <a:chExt cx="1189647" cy="1189649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1189649" cy="1189652"/>
            </a:xfrm>
            <a:custGeom>
              <a:avLst/>
              <a:gdLst/>
              <a:ahLst/>
              <a:cxnLst/>
              <a:rect r="r" b="b" t="t" l="l"/>
              <a:pathLst>
                <a:path h="1189652" w="1189649">
                  <a:moveTo>
                    <a:pt x="0" y="0"/>
                  </a:moveTo>
                  <a:lnTo>
                    <a:pt x="1189649" y="0"/>
                  </a:lnTo>
                  <a:lnTo>
                    <a:pt x="1189649" y="1189652"/>
                  </a:lnTo>
                  <a:lnTo>
                    <a:pt x="0" y="11896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0"/>
              <a:ext cx="1189647" cy="11896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2"/>
                </a:lnSpc>
              </a:pPr>
              <a:r>
                <a:rPr lang="en-US" sz="27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6</a:t>
              </a: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9478299" y="7265641"/>
            <a:ext cx="3500314" cy="27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pt-BR" sz="1801" b="true">
                <a:solidFill>
                  <a:srgbClr val="35313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Contexto para a IA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9478299" y="7671839"/>
            <a:ext cx="3500314" cy="520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ctr">
              <a:lnSpc>
                <a:spcPts val="1740"/>
              </a:lnSpc>
            </a:pPr>
            <a:r>
              <a:rPr lang="pt-BR" sz="1400">
                <a:solidFill>
                  <a:srgbClr val="5B5769"/>
                </a:solidFill>
                <a:latin typeface="Fira Sans"/>
                <a:ea typeface="Fira Sans"/>
                <a:cs typeface="Fira Sans"/>
                <a:sym typeface="Fira Sans"/>
              </a:rPr>
              <a:t>Esses trechos são entregues à IA como base para a resposta (RAG).</a:t>
            </a:r>
          </a:p>
        </p:txBody>
      </p:sp>
      <p:grpSp>
        <p:nvGrpSpPr>
          <p:cNvPr name="Group 71" id="71"/>
          <p:cNvGrpSpPr/>
          <p:nvPr/>
        </p:nvGrpSpPr>
        <p:grpSpPr>
          <a:xfrm rot="0">
            <a:off x="13102161" y="6986902"/>
            <a:ext cx="411804" cy="301990"/>
            <a:chOff x="0" y="0"/>
            <a:chExt cx="549072" cy="402654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549021" cy="402590"/>
            </a:xfrm>
            <a:custGeom>
              <a:avLst/>
              <a:gdLst/>
              <a:ahLst/>
              <a:cxnLst/>
              <a:rect r="r" b="b" t="t" l="l"/>
              <a:pathLst>
                <a:path h="402590" w="549021">
                  <a:moveTo>
                    <a:pt x="549021" y="0"/>
                  </a:moveTo>
                  <a:lnTo>
                    <a:pt x="201295" y="0"/>
                  </a:lnTo>
                  <a:lnTo>
                    <a:pt x="0" y="201295"/>
                  </a:lnTo>
                  <a:lnTo>
                    <a:pt x="201295" y="402590"/>
                  </a:lnTo>
                  <a:lnTo>
                    <a:pt x="549021" y="402590"/>
                  </a:lnTo>
                  <a:lnTo>
                    <a:pt x="347726" y="201295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73" id="73"/>
          <p:cNvGrpSpPr/>
          <p:nvPr/>
        </p:nvGrpSpPr>
        <p:grpSpPr>
          <a:xfrm rot="0">
            <a:off x="13500230" y="5971127"/>
            <a:ext cx="3774853" cy="2333539"/>
            <a:chOff x="0" y="0"/>
            <a:chExt cx="5033137" cy="3111386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5033137" cy="3111500"/>
            </a:xfrm>
            <a:custGeom>
              <a:avLst/>
              <a:gdLst/>
              <a:ahLst/>
              <a:cxnLst/>
              <a:rect r="r" b="b" t="t" l="l"/>
              <a:pathLst>
                <a:path h="3111500" w="5033137">
                  <a:moveTo>
                    <a:pt x="0" y="256286"/>
                  </a:moveTo>
                  <a:cubicBezTo>
                    <a:pt x="0" y="114681"/>
                    <a:pt x="114681" y="0"/>
                    <a:pt x="256286" y="0"/>
                  </a:cubicBezTo>
                  <a:lnTo>
                    <a:pt x="4776851" y="0"/>
                  </a:lnTo>
                  <a:cubicBezTo>
                    <a:pt x="4918329" y="0"/>
                    <a:pt x="5033137" y="114681"/>
                    <a:pt x="5033137" y="256286"/>
                  </a:cubicBezTo>
                  <a:lnTo>
                    <a:pt x="5033137" y="2855214"/>
                  </a:lnTo>
                  <a:cubicBezTo>
                    <a:pt x="5033137" y="2996692"/>
                    <a:pt x="4918456" y="3111500"/>
                    <a:pt x="4776851" y="3111500"/>
                  </a:cubicBezTo>
                  <a:lnTo>
                    <a:pt x="256286" y="3111500"/>
                  </a:lnTo>
                  <a:cubicBezTo>
                    <a:pt x="114681" y="3111373"/>
                    <a:pt x="0" y="2996692"/>
                    <a:pt x="0" y="2855214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75" id="75"/>
          <p:cNvGrpSpPr/>
          <p:nvPr/>
        </p:nvGrpSpPr>
        <p:grpSpPr>
          <a:xfrm rot="0">
            <a:off x="14941544" y="6273117"/>
            <a:ext cx="892235" cy="892235"/>
            <a:chOff x="0" y="0"/>
            <a:chExt cx="1189647" cy="1189647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1189609" cy="1189609"/>
            </a:xfrm>
            <a:custGeom>
              <a:avLst/>
              <a:gdLst/>
              <a:ahLst/>
              <a:cxnLst/>
              <a:rect r="r" b="b" t="t" l="l"/>
              <a:pathLst>
                <a:path h="1189609" w="1189609">
                  <a:moveTo>
                    <a:pt x="0" y="594868"/>
                  </a:moveTo>
                  <a:cubicBezTo>
                    <a:pt x="0" y="266319"/>
                    <a:pt x="266319" y="0"/>
                    <a:pt x="594868" y="0"/>
                  </a:cubicBezTo>
                  <a:cubicBezTo>
                    <a:pt x="923417" y="0"/>
                    <a:pt x="1189609" y="266319"/>
                    <a:pt x="1189609" y="594868"/>
                  </a:cubicBezTo>
                  <a:cubicBezTo>
                    <a:pt x="1189609" y="923417"/>
                    <a:pt x="923290" y="1189609"/>
                    <a:pt x="594868" y="1189609"/>
                  </a:cubicBezTo>
                  <a:cubicBezTo>
                    <a:pt x="266446" y="1189609"/>
                    <a:pt x="0" y="923290"/>
                    <a:pt x="0" y="59486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77" id="77"/>
          <p:cNvGrpSpPr/>
          <p:nvPr/>
        </p:nvGrpSpPr>
        <p:grpSpPr>
          <a:xfrm rot="0">
            <a:off x="14941544" y="6273117"/>
            <a:ext cx="892235" cy="892237"/>
            <a:chOff x="0" y="0"/>
            <a:chExt cx="1189647" cy="1189649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1189649" cy="1189652"/>
            </a:xfrm>
            <a:custGeom>
              <a:avLst/>
              <a:gdLst/>
              <a:ahLst/>
              <a:cxnLst/>
              <a:rect r="r" b="b" t="t" l="l"/>
              <a:pathLst>
                <a:path h="1189652" w="1189649">
                  <a:moveTo>
                    <a:pt x="0" y="0"/>
                  </a:moveTo>
                  <a:lnTo>
                    <a:pt x="1189649" y="0"/>
                  </a:lnTo>
                  <a:lnTo>
                    <a:pt x="1189649" y="1189652"/>
                  </a:lnTo>
                  <a:lnTo>
                    <a:pt x="0" y="11896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79" id="79"/>
            <p:cNvSpPr txBox="true"/>
            <p:nvPr/>
          </p:nvSpPr>
          <p:spPr>
            <a:xfrm>
              <a:off x="0" y="0"/>
              <a:ext cx="1189647" cy="118964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2"/>
                </a:lnSpc>
              </a:pPr>
              <a:r>
                <a:rPr lang="en-US" sz="27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5</a:t>
              </a:r>
            </a:p>
          </p:txBody>
        </p:sp>
      </p:grpSp>
      <p:sp>
        <p:nvSpPr>
          <p:cNvPr name="TextBox 80" id="80"/>
          <p:cNvSpPr txBox="true"/>
          <p:nvPr/>
        </p:nvSpPr>
        <p:spPr>
          <a:xfrm rot="0">
            <a:off x="13637504" y="7265641"/>
            <a:ext cx="3500314" cy="27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pt-BR" sz="1801" b="true">
                <a:solidFill>
                  <a:srgbClr val="35313F"/>
                </a:solidFill>
                <a:latin typeface="Fira Sans Bold"/>
                <a:ea typeface="Fira Sans Bold"/>
                <a:cs typeface="Fira Sans Bold"/>
                <a:sym typeface="Fira Sans Bold"/>
              </a:rPr>
              <a:t>Busca por significado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3637504" y="7671839"/>
            <a:ext cx="3500314" cy="520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ctr">
              <a:lnSpc>
                <a:spcPts val="1740"/>
              </a:lnSpc>
            </a:pPr>
            <a:r>
              <a:rPr lang="pt-BR" sz="1400">
                <a:solidFill>
                  <a:srgbClr val="5B5769"/>
                </a:solidFill>
                <a:latin typeface="Fira Sans"/>
                <a:ea typeface="Fira Sans"/>
                <a:cs typeface="Fira Sans"/>
                <a:sym typeface="Fira Sans"/>
              </a:rPr>
              <a:t>Quando o usuário pergunta, o sistema encontra os trechos mais relevantes.</a:t>
            </a:r>
          </a:p>
        </p:txBody>
      </p:sp>
      <p:grpSp>
        <p:nvGrpSpPr>
          <p:cNvPr name="Group 81" id="81"/>
          <p:cNvGrpSpPr/>
          <p:nvPr/>
        </p:nvGrpSpPr>
        <p:grpSpPr>
          <a:xfrm rot="5400000">
            <a:off x="15236666" y="4914167"/>
            <a:ext cx="301990" cy="466706"/>
            <a:chOff x="0" y="0"/>
            <a:chExt cx="402654" cy="622275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402590" cy="622300"/>
            </a:xfrm>
            <a:custGeom>
              <a:avLst/>
              <a:gdLst/>
              <a:ahLst/>
              <a:cxnLst/>
              <a:rect r="r" b="b" t="t" l="l"/>
              <a:pathLst>
                <a:path h="622300" w="402590">
                  <a:moveTo>
                    <a:pt x="0" y="0"/>
                  </a:moveTo>
                  <a:lnTo>
                    <a:pt x="201295" y="0"/>
                  </a:lnTo>
                  <a:lnTo>
                    <a:pt x="402590" y="311150"/>
                  </a:lnTo>
                  <a:lnTo>
                    <a:pt x="201295" y="622300"/>
                  </a:lnTo>
                  <a:lnTo>
                    <a:pt x="0" y="622300"/>
                  </a:lnTo>
                  <a:lnTo>
                    <a:pt x="201295" y="311150"/>
                  </a:lnTo>
                  <a:close/>
                </a:path>
              </a:pathLst>
            </a:custGeom>
            <a:solidFill>
              <a:srgbClr val="F0554A"/>
            </a:solid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686333"/>
            <a:ext cx="16375980" cy="1098138"/>
            <a:chOff x="0" y="0"/>
            <a:chExt cx="21834640" cy="146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34642" cy="1464185"/>
            </a:xfrm>
            <a:custGeom>
              <a:avLst/>
              <a:gdLst/>
              <a:ahLst/>
              <a:cxnLst/>
              <a:rect r="r" b="b" t="t" l="l"/>
              <a:pathLst>
                <a:path h="1464185" w="21834642">
                  <a:moveTo>
                    <a:pt x="0" y="0"/>
                  </a:moveTo>
                  <a:lnTo>
                    <a:pt x="21834642" y="0"/>
                  </a:lnTo>
                  <a:lnTo>
                    <a:pt x="21834642" y="1464185"/>
                  </a:lnTo>
                  <a:lnTo>
                    <a:pt x="0" y="1464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40570" r="0" b="-24057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834640" cy="14737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4"/>
                </a:lnSpc>
              </a:pPr>
              <a:r>
                <a:rPr lang="en-US" sz="4503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O que diferencia o bDocsAi?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1466" y="2127647"/>
            <a:ext cx="7892863" cy="2402176"/>
            <a:chOff x="0" y="0"/>
            <a:chExt cx="10523817" cy="320290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523855" cy="3202940"/>
            </a:xfrm>
            <a:custGeom>
              <a:avLst/>
              <a:gdLst/>
              <a:ahLst/>
              <a:cxnLst/>
              <a:rect r="r" b="b" t="t" l="l"/>
              <a:pathLst>
                <a:path h="3202940" w="10523855">
                  <a:moveTo>
                    <a:pt x="0" y="274574"/>
                  </a:moveTo>
                  <a:cubicBezTo>
                    <a:pt x="0" y="122936"/>
                    <a:pt x="122936" y="0"/>
                    <a:pt x="274574" y="0"/>
                  </a:cubicBezTo>
                  <a:lnTo>
                    <a:pt x="10249281" y="0"/>
                  </a:lnTo>
                  <a:cubicBezTo>
                    <a:pt x="10400919" y="0"/>
                    <a:pt x="10523855" y="122936"/>
                    <a:pt x="10523855" y="274574"/>
                  </a:cubicBezTo>
                  <a:lnTo>
                    <a:pt x="10523855" y="2928366"/>
                  </a:lnTo>
                  <a:cubicBezTo>
                    <a:pt x="10523855" y="3080004"/>
                    <a:pt x="10400919" y="3202940"/>
                    <a:pt x="10249281" y="3202940"/>
                  </a:cubicBezTo>
                  <a:lnTo>
                    <a:pt x="274574" y="3202940"/>
                  </a:lnTo>
                  <a:cubicBezTo>
                    <a:pt x="122936" y="3202940"/>
                    <a:pt x="0" y="3080004"/>
                    <a:pt x="0" y="2928366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365809" y="2745343"/>
            <a:ext cx="1166774" cy="1166774"/>
            <a:chOff x="0" y="0"/>
            <a:chExt cx="1555699" cy="15556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55750" cy="1555750"/>
            </a:xfrm>
            <a:custGeom>
              <a:avLst/>
              <a:gdLst/>
              <a:ahLst/>
              <a:cxnLst/>
              <a:rect r="r" b="b" t="t" l="l"/>
              <a:pathLst>
                <a:path h="1555750" w="1555750">
                  <a:moveTo>
                    <a:pt x="0" y="777875"/>
                  </a:moveTo>
                  <a:cubicBezTo>
                    <a:pt x="0" y="348234"/>
                    <a:pt x="348234" y="0"/>
                    <a:pt x="777875" y="0"/>
                  </a:cubicBezTo>
                  <a:cubicBezTo>
                    <a:pt x="1207516" y="0"/>
                    <a:pt x="1555750" y="348234"/>
                    <a:pt x="1555750" y="777875"/>
                  </a:cubicBezTo>
                  <a:cubicBezTo>
                    <a:pt x="1555750" y="1207516"/>
                    <a:pt x="1207389" y="1555750"/>
                    <a:pt x="777875" y="1555750"/>
                  </a:cubicBezTo>
                  <a:cubicBezTo>
                    <a:pt x="348361" y="1555750"/>
                    <a:pt x="0" y="1207389"/>
                    <a:pt x="0" y="777875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2834564" y="2402176"/>
            <a:ext cx="5765225" cy="617703"/>
            <a:chOff x="0" y="0"/>
            <a:chExt cx="7686967" cy="82360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86966" cy="823599"/>
            </a:xfrm>
            <a:custGeom>
              <a:avLst/>
              <a:gdLst/>
              <a:ahLst/>
              <a:cxnLst/>
              <a:rect r="r" b="b" t="t" l="l"/>
              <a:pathLst>
                <a:path h="823599" w="7686966">
                  <a:moveTo>
                    <a:pt x="0" y="0"/>
                  </a:moveTo>
                  <a:lnTo>
                    <a:pt x="7686966" y="0"/>
                  </a:lnTo>
                  <a:lnTo>
                    <a:pt x="7686966" y="823599"/>
                  </a:lnTo>
                  <a:lnTo>
                    <a:pt x="0" y="8235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31860" r="0" b="-13186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7686967" cy="8331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2"/>
                </a:lnSpc>
              </a:pPr>
              <a:r>
                <a:rPr lang="en-US" sz="225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01  Documentação Viva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834564" y="3019882"/>
            <a:ext cx="5765225" cy="1372672"/>
            <a:chOff x="0" y="0"/>
            <a:chExt cx="7686967" cy="18302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686966" cy="1830225"/>
            </a:xfrm>
            <a:custGeom>
              <a:avLst/>
              <a:gdLst/>
              <a:ahLst/>
              <a:cxnLst/>
              <a:rect r="r" b="b" t="t" l="l"/>
              <a:pathLst>
                <a:path h="1830225" w="7686966">
                  <a:moveTo>
                    <a:pt x="0" y="0"/>
                  </a:moveTo>
                  <a:lnTo>
                    <a:pt x="7686966" y="0"/>
                  </a:lnTo>
                  <a:lnTo>
                    <a:pt x="7686966" y="1830225"/>
                  </a:lnTo>
                  <a:lnTo>
                    <a:pt x="0" y="18302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31837" r="0" b="-31837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7686967" cy="1830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1"/>
                </a:lnSpc>
              </a:pPr>
              <a:r>
                <a:rPr lang="en-US" sz="1726">
                  <a:solidFill>
                    <a:srgbClr val="5B5769"/>
                  </a:solidFill>
                  <a:latin typeface="Fira Sans"/>
                  <a:ea typeface="Fira Sans"/>
                  <a:cs typeface="Fira Sans"/>
                  <a:sym typeface="Fira Sans"/>
                </a:rPr>
                <a:t>A documentação deixa de ser apenas um arquivo estático e passa a ser fonte de conhecimento constantemente utilizada.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423397" y="2127647"/>
            <a:ext cx="7892863" cy="2402176"/>
            <a:chOff x="0" y="0"/>
            <a:chExt cx="10523817" cy="320290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523855" cy="3202940"/>
            </a:xfrm>
            <a:custGeom>
              <a:avLst/>
              <a:gdLst/>
              <a:ahLst/>
              <a:cxnLst/>
              <a:rect r="r" b="b" t="t" l="l"/>
              <a:pathLst>
                <a:path h="3202940" w="10523855">
                  <a:moveTo>
                    <a:pt x="0" y="274574"/>
                  </a:moveTo>
                  <a:cubicBezTo>
                    <a:pt x="0" y="122936"/>
                    <a:pt x="122936" y="0"/>
                    <a:pt x="274574" y="0"/>
                  </a:cubicBezTo>
                  <a:lnTo>
                    <a:pt x="10249281" y="0"/>
                  </a:lnTo>
                  <a:cubicBezTo>
                    <a:pt x="10400919" y="0"/>
                    <a:pt x="10523855" y="122936"/>
                    <a:pt x="10523855" y="274574"/>
                  </a:cubicBezTo>
                  <a:lnTo>
                    <a:pt x="10523855" y="2928366"/>
                  </a:lnTo>
                  <a:cubicBezTo>
                    <a:pt x="10523855" y="3080004"/>
                    <a:pt x="10400919" y="3202940"/>
                    <a:pt x="10249281" y="3202940"/>
                  </a:cubicBezTo>
                  <a:lnTo>
                    <a:pt x="274574" y="3202940"/>
                  </a:lnTo>
                  <a:cubicBezTo>
                    <a:pt x="122936" y="3202940"/>
                    <a:pt x="0" y="3080004"/>
                    <a:pt x="0" y="2928366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9807740" y="2745343"/>
            <a:ext cx="1166774" cy="1166774"/>
            <a:chOff x="0" y="0"/>
            <a:chExt cx="1555699" cy="15556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55750" cy="1555750"/>
            </a:xfrm>
            <a:custGeom>
              <a:avLst/>
              <a:gdLst/>
              <a:ahLst/>
              <a:cxnLst/>
              <a:rect r="r" b="b" t="t" l="l"/>
              <a:pathLst>
                <a:path h="1555750" w="1555750">
                  <a:moveTo>
                    <a:pt x="0" y="777875"/>
                  </a:moveTo>
                  <a:cubicBezTo>
                    <a:pt x="0" y="348234"/>
                    <a:pt x="348234" y="0"/>
                    <a:pt x="777875" y="0"/>
                  </a:cubicBezTo>
                  <a:cubicBezTo>
                    <a:pt x="1207516" y="0"/>
                    <a:pt x="1555750" y="348234"/>
                    <a:pt x="1555750" y="777875"/>
                  </a:cubicBezTo>
                  <a:cubicBezTo>
                    <a:pt x="1555750" y="1207516"/>
                    <a:pt x="1207389" y="1555750"/>
                    <a:pt x="777875" y="1555750"/>
                  </a:cubicBezTo>
                  <a:cubicBezTo>
                    <a:pt x="348361" y="1555750"/>
                    <a:pt x="0" y="1207389"/>
                    <a:pt x="0" y="777875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1276505" y="2402176"/>
            <a:ext cx="5765225" cy="617703"/>
            <a:chOff x="0" y="0"/>
            <a:chExt cx="7686967" cy="82360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686966" cy="823599"/>
            </a:xfrm>
            <a:custGeom>
              <a:avLst/>
              <a:gdLst/>
              <a:ahLst/>
              <a:cxnLst/>
              <a:rect r="r" b="b" t="t" l="l"/>
              <a:pathLst>
                <a:path h="823599" w="7686966">
                  <a:moveTo>
                    <a:pt x="0" y="0"/>
                  </a:moveTo>
                  <a:lnTo>
                    <a:pt x="7686966" y="0"/>
                  </a:lnTo>
                  <a:lnTo>
                    <a:pt x="7686966" y="823599"/>
                  </a:lnTo>
                  <a:lnTo>
                    <a:pt x="0" y="8235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31860" r="0" b="-131861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7686967" cy="8331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2"/>
                </a:lnSpc>
              </a:pPr>
              <a:r>
                <a:rPr lang="en-US" sz="225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02  Conhecimento da empresa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276505" y="3019882"/>
            <a:ext cx="5765225" cy="1372672"/>
            <a:chOff x="0" y="0"/>
            <a:chExt cx="7686967" cy="183023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686966" cy="1830225"/>
            </a:xfrm>
            <a:custGeom>
              <a:avLst/>
              <a:gdLst/>
              <a:ahLst/>
              <a:cxnLst/>
              <a:rect r="r" b="b" t="t" l="l"/>
              <a:pathLst>
                <a:path h="1830225" w="7686966">
                  <a:moveTo>
                    <a:pt x="0" y="0"/>
                  </a:moveTo>
                  <a:lnTo>
                    <a:pt x="7686966" y="0"/>
                  </a:lnTo>
                  <a:lnTo>
                    <a:pt x="7686966" y="1830225"/>
                  </a:lnTo>
                  <a:lnTo>
                    <a:pt x="0" y="18302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31837" r="0" b="-31837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7686967" cy="1830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1"/>
                </a:lnSpc>
              </a:pPr>
              <a:r>
                <a:rPr lang="en-US" sz="1726">
                  <a:solidFill>
                    <a:srgbClr val="5B5769"/>
                  </a:solidFill>
                  <a:latin typeface="Fira Sans"/>
                  <a:ea typeface="Fira Sans"/>
                  <a:cs typeface="Fira Sans"/>
                  <a:sym typeface="Fira Sans"/>
                </a:rPr>
                <a:t>A IA utiliza as documentações internas como contexto para responder às perguntas dos usuários.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81466" y="4941618"/>
            <a:ext cx="7892863" cy="2402176"/>
            <a:chOff x="0" y="0"/>
            <a:chExt cx="10523817" cy="320290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523855" cy="3202940"/>
            </a:xfrm>
            <a:custGeom>
              <a:avLst/>
              <a:gdLst/>
              <a:ahLst/>
              <a:cxnLst/>
              <a:rect r="r" b="b" t="t" l="l"/>
              <a:pathLst>
                <a:path h="3202940" w="10523855">
                  <a:moveTo>
                    <a:pt x="0" y="274574"/>
                  </a:moveTo>
                  <a:cubicBezTo>
                    <a:pt x="0" y="122936"/>
                    <a:pt x="122936" y="0"/>
                    <a:pt x="274574" y="0"/>
                  </a:cubicBezTo>
                  <a:lnTo>
                    <a:pt x="10249281" y="0"/>
                  </a:lnTo>
                  <a:cubicBezTo>
                    <a:pt x="10400919" y="0"/>
                    <a:pt x="10523855" y="122936"/>
                    <a:pt x="10523855" y="274574"/>
                  </a:cubicBezTo>
                  <a:lnTo>
                    <a:pt x="10523855" y="2928366"/>
                  </a:lnTo>
                  <a:cubicBezTo>
                    <a:pt x="10523855" y="3080004"/>
                    <a:pt x="10400919" y="3202940"/>
                    <a:pt x="10249281" y="3202940"/>
                  </a:cubicBezTo>
                  <a:lnTo>
                    <a:pt x="274574" y="3202940"/>
                  </a:lnTo>
                  <a:cubicBezTo>
                    <a:pt x="122936" y="3202940"/>
                    <a:pt x="0" y="3080004"/>
                    <a:pt x="0" y="2928366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365809" y="5559323"/>
            <a:ext cx="1166774" cy="1166774"/>
            <a:chOff x="0" y="0"/>
            <a:chExt cx="1555699" cy="155569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55750" cy="1555750"/>
            </a:xfrm>
            <a:custGeom>
              <a:avLst/>
              <a:gdLst/>
              <a:ahLst/>
              <a:cxnLst/>
              <a:rect r="r" b="b" t="t" l="l"/>
              <a:pathLst>
                <a:path h="1555750" w="1555750">
                  <a:moveTo>
                    <a:pt x="0" y="777875"/>
                  </a:moveTo>
                  <a:cubicBezTo>
                    <a:pt x="0" y="348234"/>
                    <a:pt x="348234" y="0"/>
                    <a:pt x="777875" y="0"/>
                  </a:cubicBezTo>
                  <a:cubicBezTo>
                    <a:pt x="1207516" y="0"/>
                    <a:pt x="1555750" y="348234"/>
                    <a:pt x="1555750" y="777875"/>
                  </a:cubicBezTo>
                  <a:cubicBezTo>
                    <a:pt x="1555750" y="1207516"/>
                    <a:pt x="1207389" y="1555750"/>
                    <a:pt x="777875" y="1555750"/>
                  </a:cubicBezTo>
                  <a:cubicBezTo>
                    <a:pt x="348361" y="1555750"/>
                    <a:pt x="0" y="1207389"/>
                    <a:pt x="0" y="777875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628337" y="5821851"/>
            <a:ext cx="641728" cy="641728"/>
            <a:chOff x="0" y="0"/>
            <a:chExt cx="855637" cy="855637"/>
          </a:xfrm>
        </p:grpSpPr>
        <p:sp>
          <p:nvSpPr>
            <p:cNvPr name="Freeform 30" id="30" descr="icons/FaHistory.png"/>
            <p:cNvSpPr/>
            <p:nvPr/>
          </p:nvSpPr>
          <p:spPr>
            <a:xfrm flipH="false" flipV="false" rot="0">
              <a:off x="0" y="0"/>
              <a:ext cx="855599" cy="855599"/>
            </a:xfrm>
            <a:custGeom>
              <a:avLst/>
              <a:gdLst/>
              <a:ahLst/>
              <a:cxnLst/>
              <a:rect r="r" b="b" t="t" l="l"/>
              <a:pathLst>
                <a:path h="855599" w="855599">
                  <a:moveTo>
                    <a:pt x="0" y="0"/>
                  </a:moveTo>
                  <a:lnTo>
                    <a:pt x="855599" y="0"/>
                  </a:lnTo>
                  <a:lnTo>
                    <a:pt x="855599" y="855599"/>
                  </a:lnTo>
                  <a:lnTo>
                    <a:pt x="0" y="855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4" b="-4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2834564" y="5216157"/>
            <a:ext cx="5765225" cy="617703"/>
            <a:chOff x="0" y="0"/>
            <a:chExt cx="7686967" cy="82360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7686966" cy="823599"/>
            </a:xfrm>
            <a:custGeom>
              <a:avLst/>
              <a:gdLst/>
              <a:ahLst/>
              <a:cxnLst/>
              <a:rect r="r" b="b" t="t" l="l"/>
              <a:pathLst>
                <a:path h="823599" w="7686966">
                  <a:moveTo>
                    <a:pt x="0" y="0"/>
                  </a:moveTo>
                  <a:lnTo>
                    <a:pt x="7686966" y="0"/>
                  </a:lnTo>
                  <a:lnTo>
                    <a:pt x="7686966" y="823599"/>
                  </a:lnTo>
                  <a:lnTo>
                    <a:pt x="0" y="8235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31860" r="0" b="-131861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7686967" cy="8331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2"/>
                </a:lnSpc>
              </a:pPr>
              <a:r>
                <a:rPr lang="en-US" sz="225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03  Histórico e versionamento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834564" y="5833853"/>
            <a:ext cx="5765225" cy="1372672"/>
            <a:chOff x="0" y="0"/>
            <a:chExt cx="7686967" cy="183023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7686966" cy="1830225"/>
            </a:xfrm>
            <a:custGeom>
              <a:avLst/>
              <a:gdLst/>
              <a:ahLst/>
              <a:cxnLst/>
              <a:rect r="r" b="b" t="t" l="l"/>
              <a:pathLst>
                <a:path h="1830225" w="7686966">
                  <a:moveTo>
                    <a:pt x="0" y="0"/>
                  </a:moveTo>
                  <a:lnTo>
                    <a:pt x="7686966" y="0"/>
                  </a:lnTo>
                  <a:lnTo>
                    <a:pt x="7686966" y="1830225"/>
                  </a:lnTo>
                  <a:lnTo>
                    <a:pt x="0" y="18302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31837" r="0" b="-31837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0"/>
              <a:ext cx="7686967" cy="1830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1"/>
                </a:lnSpc>
              </a:pPr>
              <a:r>
                <a:rPr lang="en-US" sz="1726">
                  <a:solidFill>
                    <a:srgbClr val="5B5769"/>
                  </a:solidFill>
                  <a:latin typeface="Fira Sans"/>
                  <a:ea typeface="Fira Sans"/>
                  <a:cs typeface="Fira Sans"/>
                  <a:sym typeface="Fira Sans"/>
                </a:rPr>
                <a:t>As documentações possuem versões e histórico de alterações, permitindo acompanhar sua evolução.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423397" y="4941618"/>
            <a:ext cx="7892863" cy="2402176"/>
            <a:chOff x="0" y="0"/>
            <a:chExt cx="10523817" cy="3202902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0523855" cy="3202940"/>
            </a:xfrm>
            <a:custGeom>
              <a:avLst/>
              <a:gdLst/>
              <a:ahLst/>
              <a:cxnLst/>
              <a:rect r="r" b="b" t="t" l="l"/>
              <a:pathLst>
                <a:path h="3202940" w="10523855">
                  <a:moveTo>
                    <a:pt x="0" y="274574"/>
                  </a:moveTo>
                  <a:cubicBezTo>
                    <a:pt x="0" y="122936"/>
                    <a:pt x="122936" y="0"/>
                    <a:pt x="274574" y="0"/>
                  </a:cubicBezTo>
                  <a:lnTo>
                    <a:pt x="10249281" y="0"/>
                  </a:lnTo>
                  <a:cubicBezTo>
                    <a:pt x="10400919" y="0"/>
                    <a:pt x="10523855" y="122936"/>
                    <a:pt x="10523855" y="274574"/>
                  </a:cubicBezTo>
                  <a:lnTo>
                    <a:pt x="10523855" y="2928366"/>
                  </a:lnTo>
                  <a:cubicBezTo>
                    <a:pt x="10523855" y="3080004"/>
                    <a:pt x="10400919" y="3202940"/>
                    <a:pt x="10249281" y="3202940"/>
                  </a:cubicBezTo>
                  <a:lnTo>
                    <a:pt x="274574" y="3202940"/>
                  </a:lnTo>
                  <a:cubicBezTo>
                    <a:pt x="122936" y="3202940"/>
                    <a:pt x="0" y="3080004"/>
                    <a:pt x="0" y="2928366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9807740" y="5559323"/>
            <a:ext cx="1166774" cy="1166774"/>
            <a:chOff x="0" y="0"/>
            <a:chExt cx="1555699" cy="1555699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555750" cy="1555750"/>
            </a:xfrm>
            <a:custGeom>
              <a:avLst/>
              <a:gdLst/>
              <a:ahLst/>
              <a:cxnLst/>
              <a:rect r="r" b="b" t="t" l="l"/>
              <a:pathLst>
                <a:path h="1555750" w="1555750">
                  <a:moveTo>
                    <a:pt x="0" y="777875"/>
                  </a:moveTo>
                  <a:cubicBezTo>
                    <a:pt x="0" y="348234"/>
                    <a:pt x="348234" y="0"/>
                    <a:pt x="777875" y="0"/>
                  </a:cubicBezTo>
                  <a:cubicBezTo>
                    <a:pt x="1207516" y="0"/>
                    <a:pt x="1555750" y="348234"/>
                    <a:pt x="1555750" y="777875"/>
                  </a:cubicBezTo>
                  <a:cubicBezTo>
                    <a:pt x="1555750" y="1207516"/>
                    <a:pt x="1207389" y="1555750"/>
                    <a:pt x="777875" y="1555750"/>
                  </a:cubicBezTo>
                  <a:cubicBezTo>
                    <a:pt x="348361" y="1555750"/>
                    <a:pt x="0" y="1207389"/>
                    <a:pt x="0" y="777875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10070268" y="5821851"/>
            <a:ext cx="641728" cy="641728"/>
            <a:chOff x="0" y="0"/>
            <a:chExt cx="855637" cy="855637"/>
          </a:xfrm>
        </p:grpSpPr>
        <p:sp>
          <p:nvSpPr>
            <p:cNvPr name="Freeform 42" id="42" descr="icons/FaLayerGroup.png"/>
            <p:cNvSpPr/>
            <p:nvPr/>
          </p:nvSpPr>
          <p:spPr>
            <a:xfrm flipH="false" flipV="false" rot="0">
              <a:off x="0" y="0"/>
              <a:ext cx="855599" cy="855599"/>
            </a:xfrm>
            <a:custGeom>
              <a:avLst/>
              <a:gdLst/>
              <a:ahLst/>
              <a:cxnLst/>
              <a:rect r="r" b="b" t="t" l="l"/>
              <a:pathLst>
                <a:path h="855599" w="855599">
                  <a:moveTo>
                    <a:pt x="0" y="0"/>
                  </a:moveTo>
                  <a:lnTo>
                    <a:pt x="855599" y="0"/>
                  </a:lnTo>
                  <a:lnTo>
                    <a:pt x="855599" y="855599"/>
                  </a:lnTo>
                  <a:lnTo>
                    <a:pt x="0" y="855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4" b="-4"/>
              </a:stretch>
            </a:blip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1276505" y="5216157"/>
            <a:ext cx="5765225" cy="617703"/>
            <a:chOff x="0" y="0"/>
            <a:chExt cx="7686967" cy="823603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7686966" cy="823599"/>
            </a:xfrm>
            <a:custGeom>
              <a:avLst/>
              <a:gdLst/>
              <a:ahLst/>
              <a:cxnLst/>
              <a:rect r="r" b="b" t="t" l="l"/>
              <a:pathLst>
                <a:path h="823599" w="7686966">
                  <a:moveTo>
                    <a:pt x="0" y="0"/>
                  </a:moveTo>
                  <a:lnTo>
                    <a:pt x="7686966" y="0"/>
                  </a:lnTo>
                  <a:lnTo>
                    <a:pt x="7686966" y="823599"/>
                  </a:lnTo>
                  <a:lnTo>
                    <a:pt x="0" y="8235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31860" r="0" b="-131861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7686967" cy="8331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2"/>
                </a:lnSpc>
              </a:pPr>
              <a:r>
                <a:rPr lang="en-US" sz="225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04  Organização por categorias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1276505" y="5833853"/>
            <a:ext cx="5765225" cy="1372672"/>
            <a:chOff x="0" y="0"/>
            <a:chExt cx="7686967" cy="183023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686966" cy="1830225"/>
            </a:xfrm>
            <a:custGeom>
              <a:avLst/>
              <a:gdLst/>
              <a:ahLst/>
              <a:cxnLst/>
              <a:rect r="r" b="b" t="t" l="l"/>
              <a:pathLst>
                <a:path h="1830225" w="7686966">
                  <a:moveTo>
                    <a:pt x="0" y="0"/>
                  </a:moveTo>
                  <a:lnTo>
                    <a:pt x="7686966" y="0"/>
                  </a:lnTo>
                  <a:lnTo>
                    <a:pt x="7686966" y="1830225"/>
                  </a:lnTo>
                  <a:lnTo>
                    <a:pt x="0" y="18302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31837" r="0" b="-31837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7686967" cy="1830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1"/>
                </a:lnSpc>
              </a:pPr>
              <a:r>
                <a:rPr lang="en-US" sz="1726">
                  <a:solidFill>
                    <a:srgbClr val="5B5769"/>
                  </a:solidFill>
                  <a:latin typeface="Fira Sans"/>
                  <a:ea typeface="Fira Sans"/>
                  <a:cs typeface="Fira Sans"/>
                  <a:sym typeface="Fira Sans"/>
                </a:rPr>
                <a:t>O conhecimento pode ser estruturado por categorias, facilitando gestão e recuperação.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647206" y="7824235"/>
            <a:ext cx="15003313" cy="1372676"/>
            <a:chOff x="0" y="0"/>
            <a:chExt cx="20004418" cy="1830235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004405" cy="1830324"/>
            </a:xfrm>
            <a:custGeom>
              <a:avLst/>
              <a:gdLst/>
              <a:ahLst/>
              <a:cxnLst/>
              <a:rect r="r" b="b" t="t" l="l"/>
              <a:pathLst>
                <a:path h="1830324" w="20004405">
                  <a:moveTo>
                    <a:pt x="0" y="292862"/>
                  </a:moveTo>
                  <a:cubicBezTo>
                    <a:pt x="0" y="131064"/>
                    <a:pt x="131064" y="0"/>
                    <a:pt x="292862" y="0"/>
                  </a:cubicBezTo>
                  <a:lnTo>
                    <a:pt x="19711543" y="0"/>
                  </a:lnTo>
                  <a:cubicBezTo>
                    <a:pt x="19873213" y="0"/>
                    <a:pt x="20004405" y="131064"/>
                    <a:pt x="20004405" y="292862"/>
                  </a:cubicBezTo>
                  <a:lnTo>
                    <a:pt x="20004405" y="1537462"/>
                  </a:lnTo>
                  <a:cubicBezTo>
                    <a:pt x="20004405" y="1699133"/>
                    <a:pt x="19873340" y="1830324"/>
                    <a:pt x="19711543" y="1830324"/>
                  </a:cubicBezTo>
                  <a:lnTo>
                    <a:pt x="292862" y="1830324"/>
                  </a:lnTo>
                  <a:cubicBezTo>
                    <a:pt x="131064" y="1830197"/>
                    <a:pt x="0" y="1699133"/>
                    <a:pt x="0" y="1537335"/>
                  </a:cubicBezTo>
                  <a:close/>
                </a:path>
              </a:pathLst>
            </a:custGeom>
            <a:solidFill>
              <a:srgbClr val="FBE9E6"/>
            </a:solid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2059010" y="7824235"/>
            <a:ext cx="14179706" cy="1372672"/>
            <a:chOff x="0" y="0"/>
            <a:chExt cx="18906274" cy="183023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8906274" cy="1830225"/>
            </a:xfrm>
            <a:custGeom>
              <a:avLst/>
              <a:gdLst/>
              <a:ahLst/>
              <a:cxnLst/>
              <a:rect r="r" b="b" t="t" l="l"/>
              <a:pathLst>
                <a:path h="1830225" w="18906274">
                  <a:moveTo>
                    <a:pt x="0" y="0"/>
                  </a:moveTo>
                  <a:lnTo>
                    <a:pt x="18906274" y="0"/>
                  </a:lnTo>
                  <a:lnTo>
                    <a:pt x="18906274" y="1830225"/>
                  </a:lnTo>
                  <a:lnTo>
                    <a:pt x="0" y="18302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51280" r="0" b="-151281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0"/>
              <a:ext cx="18906274" cy="1830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882"/>
                </a:lnSpc>
              </a:pPr>
              <a:r>
                <a:rPr lang="en-US" b="true" sz="2401" i="true">
                  <a:solidFill>
                    <a:srgbClr val="C4392C"/>
                  </a:solidFill>
                  <a:latin typeface="Fira Sans Bold Italics"/>
                  <a:ea typeface="Fira Sans Bold Italics"/>
                  <a:cs typeface="Fira Sans Bold Italics"/>
                  <a:sym typeface="Fira Sans Bold Italics"/>
                </a:rPr>
                <a:t>Nosso diferencial não é apenas utilizar IA. É utilizar IA conectada ao conhecimento da própria empresa.</a:t>
              </a:r>
            </a:p>
          </p:txBody>
        </p:sp>
      </p:grpSp>
      <p:sp>
        <p:nvSpPr>
          <p:cNvPr name="Freeform 54" id="54"/>
          <p:cNvSpPr/>
          <p:nvPr/>
        </p:nvSpPr>
        <p:spPr>
          <a:xfrm flipH="false" flipV="false" rot="0">
            <a:off x="1767820" y="3001826"/>
            <a:ext cx="362753" cy="647773"/>
          </a:xfrm>
          <a:custGeom>
            <a:avLst/>
            <a:gdLst/>
            <a:ahLst/>
            <a:cxnLst/>
            <a:rect r="r" b="b" t="t" l="l"/>
            <a:pathLst>
              <a:path h="647773" w="362753">
                <a:moveTo>
                  <a:pt x="0" y="0"/>
                </a:moveTo>
                <a:lnTo>
                  <a:pt x="362752" y="0"/>
                </a:lnTo>
                <a:lnTo>
                  <a:pt x="362752" y="647773"/>
                </a:lnTo>
                <a:lnTo>
                  <a:pt x="0" y="6477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9969733" y="2909517"/>
            <a:ext cx="842799" cy="670025"/>
          </a:xfrm>
          <a:custGeom>
            <a:avLst/>
            <a:gdLst/>
            <a:ahLst/>
            <a:cxnLst/>
            <a:rect r="r" b="b" t="t" l="l"/>
            <a:pathLst>
              <a:path h="670025" w="842799">
                <a:moveTo>
                  <a:pt x="0" y="0"/>
                </a:moveTo>
                <a:lnTo>
                  <a:pt x="842799" y="0"/>
                </a:lnTo>
                <a:lnTo>
                  <a:pt x="842799" y="670026"/>
                </a:lnTo>
                <a:lnTo>
                  <a:pt x="0" y="6700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686333"/>
            <a:ext cx="16375980" cy="1098138"/>
            <a:chOff x="0" y="0"/>
            <a:chExt cx="21834640" cy="146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34642" cy="1464185"/>
            </a:xfrm>
            <a:custGeom>
              <a:avLst/>
              <a:gdLst/>
              <a:ahLst/>
              <a:cxnLst/>
              <a:rect r="r" b="b" t="t" l="l"/>
              <a:pathLst>
                <a:path h="1464185" w="21834642">
                  <a:moveTo>
                    <a:pt x="0" y="0"/>
                  </a:moveTo>
                  <a:lnTo>
                    <a:pt x="21834642" y="0"/>
                  </a:lnTo>
                  <a:lnTo>
                    <a:pt x="21834642" y="1464185"/>
                  </a:lnTo>
                  <a:lnTo>
                    <a:pt x="0" y="1464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40570" r="0" b="-24057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1834640" cy="14737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4"/>
                </a:lnSpc>
              </a:pPr>
              <a:r>
                <a:rPr lang="en-US" sz="4503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Tecnologia por trás do bDocsAi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38289" y="2059010"/>
            <a:ext cx="4049382" cy="4255284"/>
            <a:chOff x="0" y="0"/>
            <a:chExt cx="5399176" cy="56737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399163" cy="5673598"/>
            </a:xfrm>
            <a:custGeom>
              <a:avLst/>
              <a:gdLst/>
              <a:ahLst/>
              <a:cxnLst/>
              <a:rect r="r" b="b" t="t" l="l"/>
              <a:pathLst>
                <a:path h="5673598" w="5399163">
                  <a:moveTo>
                    <a:pt x="0" y="256159"/>
                  </a:moveTo>
                  <a:cubicBezTo>
                    <a:pt x="0" y="114681"/>
                    <a:pt x="114681" y="0"/>
                    <a:pt x="256159" y="0"/>
                  </a:cubicBezTo>
                  <a:lnTo>
                    <a:pt x="5143004" y="0"/>
                  </a:lnTo>
                  <a:cubicBezTo>
                    <a:pt x="5284482" y="0"/>
                    <a:pt x="5399163" y="114681"/>
                    <a:pt x="5399163" y="256159"/>
                  </a:cubicBezTo>
                  <a:lnTo>
                    <a:pt x="5399163" y="5417439"/>
                  </a:lnTo>
                  <a:cubicBezTo>
                    <a:pt x="5399163" y="5558917"/>
                    <a:pt x="5284482" y="5673598"/>
                    <a:pt x="5143004" y="5673598"/>
                  </a:cubicBezTo>
                  <a:lnTo>
                    <a:pt x="256159" y="5673598"/>
                  </a:lnTo>
                  <a:cubicBezTo>
                    <a:pt x="114681" y="5673725"/>
                    <a:pt x="0" y="5559044"/>
                    <a:pt x="0" y="5417439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2148235" y="2470814"/>
            <a:ext cx="1029500" cy="1029500"/>
            <a:chOff x="0" y="0"/>
            <a:chExt cx="1372667" cy="13726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72616" cy="1372616"/>
            </a:xfrm>
            <a:custGeom>
              <a:avLst/>
              <a:gdLst/>
              <a:ahLst/>
              <a:cxnLst/>
              <a:rect r="r" b="b" t="t" l="l"/>
              <a:pathLst>
                <a:path h="1372616" w="1372616">
                  <a:moveTo>
                    <a:pt x="0" y="686308"/>
                  </a:moveTo>
                  <a:cubicBezTo>
                    <a:pt x="0" y="307340"/>
                    <a:pt x="307340" y="0"/>
                    <a:pt x="686308" y="0"/>
                  </a:cubicBezTo>
                  <a:cubicBezTo>
                    <a:pt x="1065276" y="0"/>
                    <a:pt x="1372616" y="307340"/>
                    <a:pt x="1372616" y="686308"/>
                  </a:cubicBezTo>
                  <a:cubicBezTo>
                    <a:pt x="1372616" y="1065276"/>
                    <a:pt x="1065276" y="1372616"/>
                    <a:pt x="686308" y="1372616"/>
                  </a:cubicBezTo>
                  <a:cubicBezTo>
                    <a:pt x="307340" y="1372616"/>
                    <a:pt x="0" y="1065403"/>
                    <a:pt x="0" y="68630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803015" y="3706216"/>
            <a:ext cx="3719941" cy="754970"/>
            <a:chOff x="0" y="0"/>
            <a:chExt cx="3806876" cy="10066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806878" cy="1006625"/>
            </a:xfrm>
            <a:custGeom>
              <a:avLst/>
              <a:gdLst/>
              <a:ahLst/>
              <a:cxnLst/>
              <a:rect r="r" b="b" t="t" l="l"/>
              <a:pathLst>
                <a:path h="1006625" w="3806878">
                  <a:moveTo>
                    <a:pt x="0" y="0"/>
                  </a:moveTo>
                  <a:lnTo>
                    <a:pt x="3806878" y="0"/>
                  </a:lnTo>
                  <a:lnTo>
                    <a:pt x="3806878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3688" r="0" b="-23688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3806876" cy="10066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1"/>
                </a:lnSpc>
              </a:pPr>
              <a:r>
                <a:rPr lang="en-US" sz="195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Backend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03015" y="4461186"/>
            <a:ext cx="3719941" cy="1715841"/>
            <a:chOff x="0" y="0"/>
            <a:chExt cx="3806876" cy="22877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806878" cy="2287784"/>
            </a:xfrm>
            <a:custGeom>
              <a:avLst/>
              <a:gdLst/>
              <a:ahLst/>
              <a:cxnLst/>
              <a:rect r="r" b="b" t="t" l="l"/>
              <a:pathLst>
                <a:path h="2287784" w="3806878">
                  <a:moveTo>
                    <a:pt x="0" y="0"/>
                  </a:moveTo>
                  <a:lnTo>
                    <a:pt x="3806878" y="0"/>
                  </a:lnTo>
                  <a:lnTo>
                    <a:pt x="3806878" y="2287784"/>
                  </a:lnTo>
                  <a:lnTo>
                    <a:pt x="0" y="22877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7105" t="0" r="-27105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3806876" cy="23449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Java</a:t>
              </a:r>
            </a:p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Spring Boot</a:t>
              </a:r>
            </a:p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LangChain4j</a:t>
              </a:r>
            </a:p>
          </p:txBody>
        </p:sp>
      </p:grpSp>
      <p:sp>
        <p:nvSpPr>
          <p:cNvPr name="AutoShape 15" id="15"/>
          <p:cNvSpPr/>
          <p:nvPr/>
        </p:nvSpPr>
        <p:spPr>
          <a:xfrm rot="17640">
            <a:off x="837028" y="4332884"/>
            <a:ext cx="3651913" cy="0"/>
          </a:xfrm>
          <a:prstGeom prst="line">
            <a:avLst/>
          </a:prstGeom>
          <a:ln cap="rnd" w="9525">
            <a:solidFill>
              <a:srgbClr val="E3E1E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6" id="16"/>
          <p:cNvGrpSpPr/>
          <p:nvPr/>
        </p:nvGrpSpPr>
        <p:grpSpPr>
          <a:xfrm rot="0">
            <a:off x="4962210" y="2059010"/>
            <a:ext cx="4049382" cy="4255284"/>
            <a:chOff x="0" y="0"/>
            <a:chExt cx="5399176" cy="567371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399163" cy="5673598"/>
            </a:xfrm>
            <a:custGeom>
              <a:avLst/>
              <a:gdLst/>
              <a:ahLst/>
              <a:cxnLst/>
              <a:rect r="r" b="b" t="t" l="l"/>
              <a:pathLst>
                <a:path h="5673598" w="5399163">
                  <a:moveTo>
                    <a:pt x="0" y="256159"/>
                  </a:moveTo>
                  <a:cubicBezTo>
                    <a:pt x="0" y="114681"/>
                    <a:pt x="114681" y="0"/>
                    <a:pt x="256159" y="0"/>
                  </a:cubicBezTo>
                  <a:lnTo>
                    <a:pt x="5143004" y="0"/>
                  </a:lnTo>
                  <a:cubicBezTo>
                    <a:pt x="5284482" y="0"/>
                    <a:pt x="5399163" y="114681"/>
                    <a:pt x="5399163" y="256159"/>
                  </a:cubicBezTo>
                  <a:lnTo>
                    <a:pt x="5399163" y="5417439"/>
                  </a:lnTo>
                  <a:cubicBezTo>
                    <a:pt x="5399163" y="5558917"/>
                    <a:pt x="5284482" y="5673598"/>
                    <a:pt x="5143004" y="5673598"/>
                  </a:cubicBezTo>
                  <a:lnTo>
                    <a:pt x="256159" y="5673598"/>
                  </a:lnTo>
                  <a:cubicBezTo>
                    <a:pt x="114681" y="5673725"/>
                    <a:pt x="0" y="5559044"/>
                    <a:pt x="0" y="5417439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6472147" y="2470814"/>
            <a:ext cx="1029500" cy="1029500"/>
            <a:chOff x="0" y="0"/>
            <a:chExt cx="1372667" cy="137266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72616" cy="1372616"/>
            </a:xfrm>
            <a:custGeom>
              <a:avLst/>
              <a:gdLst/>
              <a:ahLst/>
              <a:cxnLst/>
              <a:rect r="r" b="b" t="t" l="l"/>
              <a:pathLst>
                <a:path h="1372616" w="1372616">
                  <a:moveTo>
                    <a:pt x="0" y="686308"/>
                  </a:moveTo>
                  <a:cubicBezTo>
                    <a:pt x="0" y="307340"/>
                    <a:pt x="307340" y="0"/>
                    <a:pt x="686308" y="0"/>
                  </a:cubicBezTo>
                  <a:cubicBezTo>
                    <a:pt x="1065276" y="0"/>
                    <a:pt x="1372616" y="307340"/>
                    <a:pt x="1372616" y="686308"/>
                  </a:cubicBezTo>
                  <a:cubicBezTo>
                    <a:pt x="1372616" y="1065276"/>
                    <a:pt x="1065276" y="1372616"/>
                    <a:pt x="686308" y="1372616"/>
                  </a:cubicBezTo>
                  <a:cubicBezTo>
                    <a:pt x="307340" y="1372616"/>
                    <a:pt x="0" y="1065403"/>
                    <a:pt x="0" y="68630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5126936" y="3706216"/>
            <a:ext cx="3719941" cy="754970"/>
            <a:chOff x="0" y="0"/>
            <a:chExt cx="3806876" cy="100662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806878" cy="1006625"/>
            </a:xfrm>
            <a:custGeom>
              <a:avLst/>
              <a:gdLst/>
              <a:ahLst/>
              <a:cxnLst/>
              <a:rect r="r" b="b" t="t" l="l"/>
              <a:pathLst>
                <a:path h="1006625" w="3806878">
                  <a:moveTo>
                    <a:pt x="0" y="0"/>
                  </a:moveTo>
                  <a:lnTo>
                    <a:pt x="3806878" y="0"/>
                  </a:lnTo>
                  <a:lnTo>
                    <a:pt x="3806878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3688" r="0" b="-23688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3806876" cy="10066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1"/>
                </a:lnSpc>
              </a:pPr>
              <a:r>
                <a:rPr lang="en-US" sz="195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Banco de dados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5126936" y="4461186"/>
            <a:ext cx="3719941" cy="1715841"/>
            <a:chOff x="0" y="0"/>
            <a:chExt cx="3806876" cy="228778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806878" cy="2287784"/>
            </a:xfrm>
            <a:custGeom>
              <a:avLst/>
              <a:gdLst/>
              <a:ahLst/>
              <a:cxnLst/>
              <a:rect r="r" b="b" t="t" l="l"/>
              <a:pathLst>
                <a:path h="2287784" w="3806878">
                  <a:moveTo>
                    <a:pt x="0" y="0"/>
                  </a:moveTo>
                  <a:lnTo>
                    <a:pt x="3806878" y="0"/>
                  </a:lnTo>
                  <a:lnTo>
                    <a:pt x="3806878" y="2287784"/>
                  </a:lnTo>
                  <a:lnTo>
                    <a:pt x="0" y="22877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7105" t="0" r="-2710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3806876" cy="23449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PostgreSQL</a:t>
              </a:r>
            </a:p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pgvector</a:t>
              </a:r>
            </a:p>
          </p:txBody>
        </p:sp>
      </p:grpSp>
      <p:sp>
        <p:nvSpPr>
          <p:cNvPr name="AutoShape 26" id="26"/>
          <p:cNvSpPr/>
          <p:nvPr/>
        </p:nvSpPr>
        <p:spPr>
          <a:xfrm rot="17640">
            <a:off x="5160940" y="4332884"/>
            <a:ext cx="3651913" cy="0"/>
          </a:xfrm>
          <a:prstGeom prst="line">
            <a:avLst/>
          </a:prstGeom>
          <a:ln cap="rnd" w="9525">
            <a:solidFill>
              <a:srgbClr val="E3E1E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7" id="27"/>
          <p:cNvGrpSpPr/>
          <p:nvPr/>
        </p:nvGrpSpPr>
        <p:grpSpPr>
          <a:xfrm rot="0">
            <a:off x="9286131" y="2059010"/>
            <a:ext cx="4049382" cy="4255284"/>
            <a:chOff x="0" y="0"/>
            <a:chExt cx="5399176" cy="567371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399163" cy="5673598"/>
            </a:xfrm>
            <a:custGeom>
              <a:avLst/>
              <a:gdLst/>
              <a:ahLst/>
              <a:cxnLst/>
              <a:rect r="r" b="b" t="t" l="l"/>
              <a:pathLst>
                <a:path h="5673598" w="5399163">
                  <a:moveTo>
                    <a:pt x="0" y="256159"/>
                  </a:moveTo>
                  <a:cubicBezTo>
                    <a:pt x="0" y="114681"/>
                    <a:pt x="114681" y="0"/>
                    <a:pt x="256159" y="0"/>
                  </a:cubicBezTo>
                  <a:lnTo>
                    <a:pt x="5143004" y="0"/>
                  </a:lnTo>
                  <a:cubicBezTo>
                    <a:pt x="5284482" y="0"/>
                    <a:pt x="5399163" y="114681"/>
                    <a:pt x="5399163" y="256159"/>
                  </a:cubicBezTo>
                  <a:lnTo>
                    <a:pt x="5399163" y="5417439"/>
                  </a:lnTo>
                  <a:cubicBezTo>
                    <a:pt x="5399163" y="5558917"/>
                    <a:pt x="5284482" y="5673598"/>
                    <a:pt x="5143004" y="5673598"/>
                  </a:cubicBezTo>
                  <a:lnTo>
                    <a:pt x="256159" y="5673598"/>
                  </a:lnTo>
                  <a:cubicBezTo>
                    <a:pt x="114681" y="5673725"/>
                    <a:pt x="0" y="5559044"/>
                    <a:pt x="0" y="5417439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0796068" y="2470814"/>
            <a:ext cx="1029500" cy="1029500"/>
            <a:chOff x="0" y="0"/>
            <a:chExt cx="1372667" cy="137266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72616" cy="1372616"/>
            </a:xfrm>
            <a:custGeom>
              <a:avLst/>
              <a:gdLst/>
              <a:ahLst/>
              <a:cxnLst/>
              <a:rect r="r" b="b" t="t" l="l"/>
              <a:pathLst>
                <a:path h="1372616" w="1372616">
                  <a:moveTo>
                    <a:pt x="0" y="686308"/>
                  </a:moveTo>
                  <a:cubicBezTo>
                    <a:pt x="0" y="307340"/>
                    <a:pt x="307340" y="0"/>
                    <a:pt x="686308" y="0"/>
                  </a:cubicBezTo>
                  <a:cubicBezTo>
                    <a:pt x="1065276" y="0"/>
                    <a:pt x="1372616" y="307340"/>
                    <a:pt x="1372616" y="686308"/>
                  </a:cubicBezTo>
                  <a:cubicBezTo>
                    <a:pt x="1372616" y="1065276"/>
                    <a:pt x="1065276" y="1372616"/>
                    <a:pt x="686308" y="1372616"/>
                  </a:cubicBezTo>
                  <a:cubicBezTo>
                    <a:pt x="307340" y="1372616"/>
                    <a:pt x="0" y="1065403"/>
                    <a:pt x="0" y="68630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9450847" y="3706216"/>
            <a:ext cx="3719941" cy="754970"/>
            <a:chOff x="0" y="0"/>
            <a:chExt cx="3806876" cy="1006626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806878" cy="1006625"/>
            </a:xfrm>
            <a:custGeom>
              <a:avLst/>
              <a:gdLst/>
              <a:ahLst/>
              <a:cxnLst/>
              <a:rect r="r" b="b" t="t" l="l"/>
              <a:pathLst>
                <a:path h="1006625" w="3806878">
                  <a:moveTo>
                    <a:pt x="0" y="0"/>
                  </a:moveTo>
                  <a:lnTo>
                    <a:pt x="3806878" y="0"/>
                  </a:lnTo>
                  <a:lnTo>
                    <a:pt x="3806878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3688" r="0" b="-23688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3806876" cy="10066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1"/>
                </a:lnSpc>
              </a:pPr>
              <a:r>
                <a:rPr lang="en-US" sz="195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Inteligência Artificial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450847" y="4461186"/>
            <a:ext cx="3719941" cy="1715841"/>
            <a:chOff x="0" y="0"/>
            <a:chExt cx="3806876" cy="228778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806878" cy="2287784"/>
            </a:xfrm>
            <a:custGeom>
              <a:avLst/>
              <a:gdLst/>
              <a:ahLst/>
              <a:cxnLst/>
              <a:rect r="r" b="b" t="t" l="l"/>
              <a:pathLst>
                <a:path h="2287784" w="3806878">
                  <a:moveTo>
                    <a:pt x="0" y="0"/>
                  </a:moveTo>
                  <a:lnTo>
                    <a:pt x="3806878" y="0"/>
                  </a:lnTo>
                  <a:lnTo>
                    <a:pt x="3806878" y="2287784"/>
                  </a:lnTo>
                  <a:lnTo>
                    <a:pt x="0" y="22877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7105" t="0" r="-27105" b="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57150"/>
              <a:ext cx="3806876" cy="23449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LLM</a:t>
              </a:r>
            </a:p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Embeddings</a:t>
              </a:r>
            </a:p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RAG</a:t>
              </a:r>
            </a:p>
          </p:txBody>
        </p:sp>
      </p:grpSp>
      <p:sp>
        <p:nvSpPr>
          <p:cNvPr name="AutoShape 37" id="37"/>
          <p:cNvSpPr/>
          <p:nvPr/>
        </p:nvSpPr>
        <p:spPr>
          <a:xfrm rot="17640">
            <a:off x="9484861" y="4332884"/>
            <a:ext cx="3651913" cy="0"/>
          </a:xfrm>
          <a:prstGeom prst="line">
            <a:avLst/>
          </a:prstGeom>
          <a:ln cap="rnd" w="9525">
            <a:solidFill>
              <a:srgbClr val="E3E1E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9" id="49"/>
          <p:cNvGrpSpPr/>
          <p:nvPr/>
        </p:nvGrpSpPr>
        <p:grpSpPr>
          <a:xfrm rot="0">
            <a:off x="13610052" y="2059010"/>
            <a:ext cx="4049382" cy="4255284"/>
            <a:chOff x="0" y="0"/>
            <a:chExt cx="5399176" cy="567371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5399163" cy="5673598"/>
            </a:xfrm>
            <a:custGeom>
              <a:avLst/>
              <a:gdLst/>
              <a:ahLst/>
              <a:cxnLst/>
              <a:rect r="r" b="b" t="t" l="l"/>
              <a:pathLst>
                <a:path h="5673598" w="5399163">
                  <a:moveTo>
                    <a:pt x="0" y="256159"/>
                  </a:moveTo>
                  <a:cubicBezTo>
                    <a:pt x="0" y="114681"/>
                    <a:pt x="114681" y="0"/>
                    <a:pt x="256159" y="0"/>
                  </a:cubicBezTo>
                  <a:lnTo>
                    <a:pt x="5143004" y="0"/>
                  </a:lnTo>
                  <a:cubicBezTo>
                    <a:pt x="5284482" y="0"/>
                    <a:pt x="5399163" y="114681"/>
                    <a:pt x="5399163" y="256159"/>
                  </a:cubicBezTo>
                  <a:lnTo>
                    <a:pt x="5399163" y="5417439"/>
                  </a:lnTo>
                  <a:cubicBezTo>
                    <a:pt x="5399163" y="5558917"/>
                    <a:pt x="5284482" y="5673598"/>
                    <a:pt x="5143004" y="5673598"/>
                  </a:cubicBezTo>
                  <a:lnTo>
                    <a:pt x="256159" y="5673598"/>
                  </a:lnTo>
                  <a:cubicBezTo>
                    <a:pt x="114681" y="5673725"/>
                    <a:pt x="0" y="5559044"/>
                    <a:pt x="0" y="5417439"/>
                  </a:cubicBezTo>
                  <a:close/>
                </a:path>
              </a:pathLst>
            </a:custGeom>
            <a:solidFill>
              <a:srgbClr val="EEEDF4"/>
            </a:solidFill>
            <a:ln w="9525">
              <a:solidFill>
                <a:srgbClr val="E4E2EA"/>
              </a:solidFill>
            </a:ln>
          </p:spPr>
        </p:sp>
      </p:grpSp>
      <p:grpSp>
        <p:nvGrpSpPr>
          <p:cNvPr name="Group 51" id="51"/>
          <p:cNvGrpSpPr/>
          <p:nvPr/>
        </p:nvGrpSpPr>
        <p:grpSpPr>
          <a:xfrm rot="0">
            <a:off x="15119989" y="2470814"/>
            <a:ext cx="1029500" cy="1029500"/>
            <a:chOff x="0" y="0"/>
            <a:chExt cx="1372667" cy="1372667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372616" cy="1372616"/>
            </a:xfrm>
            <a:custGeom>
              <a:avLst/>
              <a:gdLst/>
              <a:ahLst/>
              <a:cxnLst/>
              <a:rect r="r" b="b" t="t" l="l"/>
              <a:pathLst>
                <a:path h="1372616" w="1372616">
                  <a:moveTo>
                    <a:pt x="0" y="686308"/>
                  </a:moveTo>
                  <a:cubicBezTo>
                    <a:pt x="0" y="307340"/>
                    <a:pt x="307340" y="0"/>
                    <a:pt x="686308" y="0"/>
                  </a:cubicBezTo>
                  <a:cubicBezTo>
                    <a:pt x="1065276" y="0"/>
                    <a:pt x="1372616" y="307340"/>
                    <a:pt x="1372616" y="686308"/>
                  </a:cubicBezTo>
                  <a:cubicBezTo>
                    <a:pt x="1372616" y="1065276"/>
                    <a:pt x="1065276" y="1372616"/>
                    <a:pt x="686308" y="1372616"/>
                  </a:cubicBezTo>
                  <a:cubicBezTo>
                    <a:pt x="307340" y="1372616"/>
                    <a:pt x="0" y="1065403"/>
                    <a:pt x="0" y="686308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13774769" y="3706216"/>
            <a:ext cx="3719941" cy="754970"/>
            <a:chOff x="0" y="0"/>
            <a:chExt cx="3806876" cy="1006626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3806878" cy="1006625"/>
            </a:xfrm>
            <a:custGeom>
              <a:avLst/>
              <a:gdLst/>
              <a:ahLst/>
              <a:cxnLst/>
              <a:rect r="r" b="b" t="t" l="l"/>
              <a:pathLst>
                <a:path h="1006625" w="3806878">
                  <a:moveTo>
                    <a:pt x="0" y="0"/>
                  </a:moveTo>
                  <a:lnTo>
                    <a:pt x="3806878" y="0"/>
                  </a:lnTo>
                  <a:lnTo>
                    <a:pt x="3806878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3688" r="0" b="-23688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0"/>
              <a:ext cx="3806876" cy="100662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341"/>
                </a:lnSpc>
              </a:pPr>
              <a:r>
                <a:rPr lang="en-US" sz="1951" b="true">
                  <a:solidFill>
                    <a:srgbClr val="14131C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Frontend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3774769" y="4461186"/>
            <a:ext cx="3719941" cy="1715841"/>
            <a:chOff x="0" y="0"/>
            <a:chExt cx="3806876" cy="2287787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806878" cy="2287784"/>
            </a:xfrm>
            <a:custGeom>
              <a:avLst/>
              <a:gdLst/>
              <a:ahLst/>
              <a:cxnLst/>
              <a:rect r="r" b="b" t="t" l="l"/>
              <a:pathLst>
                <a:path h="2287784" w="3806878">
                  <a:moveTo>
                    <a:pt x="0" y="0"/>
                  </a:moveTo>
                  <a:lnTo>
                    <a:pt x="3806878" y="0"/>
                  </a:lnTo>
                  <a:lnTo>
                    <a:pt x="3806878" y="2287784"/>
                  </a:lnTo>
                  <a:lnTo>
                    <a:pt x="0" y="22877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7105" t="0" r="-27105" b="0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57150"/>
              <a:ext cx="3806876" cy="23449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React</a:t>
              </a:r>
            </a:p>
            <a:p>
              <a:pPr algn="ctr">
                <a:lnSpc>
                  <a:spcPts val="2693"/>
                </a:lnSpc>
              </a:pPr>
              <a:r>
                <a:rPr lang="en-US" sz="1726">
                  <a:solidFill>
                    <a:srgbClr val="35313F"/>
                  </a:solidFill>
                  <a:latin typeface="Fira Sans"/>
                  <a:ea typeface="Fira Sans"/>
                  <a:cs typeface="Fira Sans"/>
                  <a:sym typeface="Fira Sans"/>
                </a:rPr>
                <a:t>Tailwind CSS</a:t>
              </a:r>
            </a:p>
          </p:txBody>
        </p:sp>
      </p:grpSp>
      <p:sp>
        <p:nvSpPr>
          <p:cNvPr name="AutoShape 59" id="59"/>
          <p:cNvSpPr/>
          <p:nvPr/>
        </p:nvSpPr>
        <p:spPr>
          <a:xfrm rot="17640">
            <a:off x="13808782" y="4332884"/>
            <a:ext cx="3651913" cy="0"/>
          </a:xfrm>
          <a:prstGeom prst="line">
            <a:avLst/>
          </a:prstGeom>
          <a:ln cap="rnd" w="9525">
            <a:solidFill>
              <a:srgbClr val="E3E1EA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0" id="60"/>
          <p:cNvGrpSpPr/>
          <p:nvPr/>
        </p:nvGrpSpPr>
        <p:grpSpPr>
          <a:xfrm rot="0">
            <a:off x="1235402" y="6794725"/>
            <a:ext cx="15826911" cy="2127647"/>
            <a:chOff x="0" y="0"/>
            <a:chExt cx="21102549" cy="2836862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1102575" cy="2836799"/>
            </a:xfrm>
            <a:custGeom>
              <a:avLst/>
              <a:gdLst/>
              <a:ahLst/>
              <a:cxnLst/>
              <a:rect r="r" b="b" t="t" l="l"/>
              <a:pathLst>
                <a:path h="2836799" w="21102575">
                  <a:moveTo>
                    <a:pt x="0" y="329438"/>
                  </a:moveTo>
                  <a:cubicBezTo>
                    <a:pt x="0" y="147447"/>
                    <a:pt x="147447" y="0"/>
                    <a:pt x="329438" y="0"/>
                  </a:cubicBezTo>
                  <a:lnTo>
                    <a:pt x="20773137" y="0"/>
                  </a:lnTo>
                  <a:cubicBezTo>
                    <a:pt x="20955127" y="0"/>
                    <a:pt x="21102575" y="147447"/>
                    <a:pt x="21102575" y="329438"/>
                  </a:cubicBezTo>
                  <a:lnTo>
                    <a:pt x="21102575" y="2507361"/>
                  </a:lnTo>
                  <a:cubicBezTo>
                    <a:pt x="21102575" y="2689352"/>
                    <a:pt x="20955127" y="2836799"/>
                    <a:pt x="20773137" y="2836799"/>
                  </a:cubicBezTo>
                  <a:lnTo>
                    <a:pt x="329438" y="2836799"/>
                  </a:lnTo>
                  <a:cubicBezTo>
                    <a:pt x="147447" y="2836799"/>
                    <a:pt x="0" y="2689352"/>
                    <a:pt x="0" y="2507361"/>
                  </a:cubicBezTo>
                  <a:close/>
                </a:path>
              </a:pathLst>
            </a:custGeom>
            <a:solidFill>
              <a:srgbClr val="F0554A"/>
            </a:solid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1578569" y="6177029"/>
            <a:ext cx="15003313" cy="3724727"/>
            <a:chOff x="0" y="0"/>
            <a:chExt cx="20004418" cy="4966303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0004413" cy="4966298"/>
            </a:xfrm>
            <a:custGeom>
              <a:avLst/>
              <a:gdLst/>
              <a:ahLst/>
              <a:cxnLst/>
              <a:rect r="r" b="b" t="t" l="l"/>
              <a:pathLst>
                <a:path h="4966298" w="20004413">
                  <a:moveTo>
                    <a:pt x="0" y="0"/>
                  </a:moveTo>
                  <a:lnTo>
                    <a:pt x="20004413" y="0"/>
                  </a:lnTo>
                  <a:lnTo>
                    <a:pt x="20004413" y="4966298"/>
                  </a:lnTo>
                  <a:lnTo>
                    <a:pt x="0" y="496629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68351" r="0" b="11379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9525"/>
              <a:ext cx="20004418" cy="497582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3"/>
                </a:lnSpc>
              </a:pPr>
              <a:r>
                <a:rPr lang="en-US" sz="3602" b="true">
                  <a:solidFill>
                    <a:srgbClr val="FFFFFF"/>
                  </a:solidFill>
                  <a:latin typeface="Fira Sans Bold"/>
                  <a:ea typeface="Fira Sans Bold"/>
                  <a:cs typeface="Fira Sans Bold"/>
                  <a:sym typeface="Fira Sans Bold"/>
                </a:rPr>
                <a:t>bDocsAi — Sua documentação deixa de ser apenas informação e passa a ser conhecimento vivo.</a:t>
              </a:r>
            </a:p>
            <a:p>
              <a:pPr algn="l">
                <a:lnSpc>
                  <a:spcPts val="4323"/>
                </a:lnSpc>
              </a:pPr>
            </a:p>
          </p:txBody>
        </p:sp>
      </p:grpSp>
      <p:sp>
        <p:nvSpPr>
          <p:cNvPr name="Freeform 68" id="68"/>
          <p:cNvSpPr/>
          <p:nvPr/>
        </p:nvSpPr>
        <p:spPr>
          <a:xfrm flipH="false" flipV="false" rot="0">
            <a:off x="2326485" y="2750014"/>
            <a:ext cx="673000" cy="471100"/>
          </a:xfrm>
          <a:custGeom>
            <a:avLst/>
            <a:gdLst/>
            <a:ahLst/>
            <a:cxnLst/>
            <a:rect r="r" b="b" t="t" l="l"/>
            <a:pathLst>
              <a:path h="471100" w="673000">
                <a:moveTo>
                  <a:pt x="0" y="0"/>
                </a:moveTo>
                <a:lnTo>
                  <a:pt x="673000" y="0"/>
                </a:lnTo>
                <a:lnTo>
                  <a:pt x="673000" y="471100"/>
                </a:lnTo>
                <a:lnTo>
                  <a:pt x="0" y="4711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10977509" y="2702452"/>
            <a:ext cx="712230" cy="566223"/>
          </a:xfrm>
          <a:custGeom>
            <a:avLst/>
            <a:gdLst/>
            <a:ahLst/>
            <a:cxnLst/>
            <a:rect r="r" b="b" t="t" l="l"/>
            <a:pathLst>
              <a:path h="566223" w="712230">
                <a:moveTo>
                  <a:pt x="0" y="0"/>
                </a:moveTo>
                <a:lnTo>
                  <a:pt x="712231" y="0"/>
                </a:lnTo>
                <a:lnTo>
                  <a:pt x="712231" y="566223"/>
                </a:lnTo>
                <a:lnTo>
                  <a:pt x="0" y="5662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15301431" y="2694832"/>
            <a:ext cx="680074" cy="581464"/>
          </a:xfrm>
          <a:custGeom>
            <a:avLst/>
            <a:gdLst/>
            <a:ahLst/>
            <a:cxnLst/>
            <a:rect r="r" b="b" t="t" l="l"/>
            <a:pathLst>
              <a:path h="581464" w="680074">
                <a:moveTo>
                  <a:pt x="0" y="0"/>
                </a:moveTo>
                <a:lnTo>
                  <a:pt x="680074" y="0"/>
                </a:lnTo>
                <a:lnTo>
                  <a:pt x="680074" y="581463"/>
                </a:lnTo>
                <a:lnTo>
                  <a:pt x="0" y="5814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6725730" y="2659105"/>
            <a:ext cx="522334" cy="652917"/>
          </a:xfrm>
          <a:custGeom>
            <a:avLst/>
            <a:gdLst/>
            <a:ahLst/>
            <a:cxnLst/>
            <a:rect r="r" b="b" t="t" l="l"/>
            <a:pathLst>
              <a:path h="652917" w="522334">
                <a:moveTo>
                  <a:pt x="0" y="0"/>
                </a:moveTo>
                <a:lnTo>
                  <a:pt x="522334" y="0"/>
                </a:lnTo>
                <a:lnTo>
                  <a:pt x="522334" y="652917"/>
                </a:lnTo>
                <a:lnTo>
                  <a:pt x="0" y="6529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DAHWJ-YVBOw</dc:identifier>
  <dcterms:modified xsi:type="dcterms:W3CDTF">2011-08-01T06:04:30Z</dcterms:modified>
  <cp:revision>1</cp:revision>
  <dc:title>Plataforma inteligente que transforma documentação corporativa em conhecimento acessível — com Inteligência Artificial, RAG e LLMs. .</dc:title>
</cp:coreProperties>
</file>