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~10s. Abrir com energia: somos a equipe do HAVK, uma plataforma de inteligência para criadores de conteúdo.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~30s. Apresentar rapidamente cada integrante e sua área. Cada um pode dizer o próprio nome e função. Frase-chave: cinco desenvolvedores unindo front-end, back-end e 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~30s. Contar o problema como uma situação real: tendências mudam rápido e o criador não sabe o que produzir, o que está crescendo, o que engaja e onde investir tempo. Resultado: decisões por intuição, baixo engajamento e desperdício de recursos.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~30s. O HAVK é uma plataforma de inteligência para criadores. Passar pelos três diferenciais: tendências do nicho, geração no formato escolhido e relatórios que mostram de onde vem cada ideia.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~20s. Começar pelo que o mercado oferece: dashboards lotados de métricas que o criador precisa interpretar sozinho. Em seguida, mostrar o HAVK: direção clara para o próximo vídeo, ideias com fontes e funcionalidades que o criador usa de verdade.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~20s. Mostrar o fluxo em quatro passos: o criador informa o que quer produzir, o HAVK pesquisa vídeos e referências, a IA analisa padrões e oportunidades e devolve insights práticos. Ponto-chave: pesquisa que viraria horas de trabalho vira uma direção clara para o próximo vídeo.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~20s. Não ler a lista. Destacar a arquitetura: Angular no front, Java com Spring Boot no back, PostgreSQL, e a camada de IA com Gemini integrada às APIs do YouTube via Google Cloud.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~20s. Ponte para o vídeo: o MVP já funciona de ponta a ponta. Citar dois ou três itens e chamar a demonstração: vejam o HAVK funcionando.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~50s. O vídeo começa sozinho ao entrar no slide e não tem áudio: deixar rodar e, se quiser, comentar por cima em poucas palavras (perfil do canal, números, termos de pesquisa, pergunta no workspace, roteiro pronto). Avançar quando terminar.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~15s. Mostrar a visão: hoje o HAVK é focado no YouTube, mas a arquitetura já prevê novas APIs de tendência, novas plataformas e um painel único para todos os canais do criador.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~15s. Fechar com a frase principal e convidar: venham ver o HAVK funcionando no nosso estande e conheçam mais detalhes na Vitrine de Talentos. Agradecer.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4.png"/><Relationship Id="rId6" Type="http://schemas.openxmlformats.org/officeDocument/2006/relationships/image" Target="../media/image-5-4.png"/><Relationship Id="rId7" Type="http://schemas.openxmlformats.org/officeDocument/2006/relationships/image" Target="../media/image-5-7.png"/><Relationship Id="rId8" Type="http://schemas.openxmlformats.org/officeDocument/2006/relationships/image" Target="../media/image-5-7.png"/><Relationship Id="rId9" Type="http://schemas.openxmlformats.org/officeDocument/2006/relationships/image" Target="../media/image-5-7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5.png"/><Relationship Id="rId8" Type="http://schemas.openxmlformats.org/officeDocument/2006/relationships/image" Target="../media/image-6-8.png"/><Relationship Id="rId9" Type="http://schemas.openxmlformats.org/officeDocument/2006/relationships/image" Target="../media/image-6-5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video" Target="../media/media-9-1.mp4"/><Relationship Id="rId2" Type="http://schemas.microsoft.com/office/2007/relationships/media" Target="../media/media-9-1.mp4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Logo HAV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4548" y="3791369"/>
            <a:ext cx="7912100" cy="20470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havk/assets/headerlin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168400"/>
          </a:xfrm>
          <a:prstGeom prst="rect">
            <a:avLst/>
          </a:prstGeom>
        </p:spPr>
      </p:pic>
      <p:pic>
        <p:nvPicPr>
          <p:cNvPr id="3" name="Image 1" descr="Logo HAV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1029" y="197095"/>
            <a:ext cx="2070100" cy="53557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1200" y="1981200"/>
            <a:ext cx="7620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spc="-235" kern="0" dirty="0">
                <a:solidFill>
                  <a:srgbClr val="FFFFFF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Equipe</a:t>
            </a:r>
            <a:endParaRPr lang="en-US" sz="5600" dirty="0"/>
          </a:p>
        </p:txBody>
      </p:sp>
      <p:pic>
        <p:nvPicPr>
          <p:cNvPr id="6" name="Image 2" descr="Foto de Vitor Emanuel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00" y="3454400"/>
            <a:ext cx="3048000" cy="3048000"/>
          </a:xfrm>
          <a:prstGeom prst="rect">
            <a:avLst/>
          </a:prstGeom>
        </p:spPr>
      </p:pic>
      <p:sp>
        <p:nvSpPr>
          <p:cNvPr id="7" name="Shape 1"/>
          <p:cNvSpPr/>
          <p:nvPr/>
        </p:nvSpPr>
        <p:spPr>
          <a:xfrm>
            <a:off x="711200" y="3454400"/>
            <a:ext cx="3048000" cy="3048000"/>
          </a:xfrm>
          <a:prstGeom prst="roundRect">
            <a:avLst>
              <a:gd name="adj" fmla="val 7500"/>
            </a:avLst>
          </a:prstGeom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  <a:prstDash val="solid"/>
          </a:ln>
        </p:spPr>
      </p:sp>
      <p:sp>
        <p:nvSpPr>
          <p:cNvPr id="8" name="Text 2"/>
          <p:cNvSpPr txBox="1"/>
          <p:nvPr/>
        </p:nvSpPr>
        <p:spPr>
          <a:xfrm>
            <a:off x="508000" y="6731000"/>
            <a:ext cx="34544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spc="-112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Vitor Emanuel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11200" y="7239000"/>
            <a:ext cx="3048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spc="-88" kern="0" dirty="0">
                <a:solidFill>
                  <a:srgbClr val="F0A06A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Full-stack</a:t>
            </a:r>
            <a:endParaRPr lang="en-US" sz="2200" dirty="0"/>
          </a:p>
        </p:txBody>
      </p:sp>
      <p:pic>
        <p:nvPicPr>
          <p:cNvPr id="10" name="Image 3" descr="Foto de Jéssica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5600" y="3454400"/>
            <a:ext cx="3048000" cy="3048000"/>
          </a:xfrm>
          <a:prstGeom prst="rect">
            <a:avLst/>
          </a:prstGeom>
        </p:spPr>
      </p:pic>
      <p:sp>
        <p:nvSpPr>
          <p:cNvPr id="11" name="Shape 4"/>
          <p:cNvSpPr/>
          <p:nvPr/>
        </p:nvSpPr>
        <p:spPr>
          <a:xfrm>
            <a:off x="4165600" y="3454400"/>
            <a:ext cx="3048000" cy="3048000"/>
          </a:xfrm>
          <a:prstGeom prst="roundRect">
            <a:avLst>
              <a:gd name="adj" fmla="val 7500"/>
            </a:avLst>
          </a:prstGeom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  <a:prstDash val="solid"/>
          </a:ln>
        </p:spPr>
      </p:sp>
      <p:sp>
        <p:nvSpPr>
          <p:cNvPr id="12" name="Text 5"/>
          <p:cNvSpPr txBox="1"/>
          <p:nvPr/>
        </p:nvSpPr>
        <p:spPr>
          <a:xfrm>
            <a:off x="3962400" y="6731000"/>
            <a:ext cx="34544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spc="-112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Jéssica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4165600" y="7239000"/>
            <a:ext cx="3048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spc="-88" kern="0" dirty="0">
                <a:solidFill>
                  <a:srgbClr val="F0A06A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Back-end</a:t>
            </a:r>
            <a:endParaRPr lang="en-US" sz="2200" dirty="0"/>
          </a:p>
        </p:txBody>
      </p:sp>
      <p:pic>
        <p:nvPicPr>
          <p:cNvPr id="14" name="Image 4" descr="Foto de Maria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0" y="3454400"/>
            <a:ext cx="3048000" cy="3048000"/>
          </a:xfrm>
          <a:prstGeom prst="rect">
            <a:avLst/>
          </a:prstGeom>
        </p:spPr>
      </p:pic>
      <p:sp>
        <p:nvSpPr>
          <p:cNvPr id="15" name="Shape 7"/>
          <p:cNvSpPr/>
          <p:nvPr/>
        </p:nvSpPr>
        <p:spPr>
          <a:xfrm>
            <a:off x="7620000" y="3454400"/>
            <a:ext cx="3048000" cy="3048000"/>
          </a:xfrm>
          <a:prstGeom prst="roundRect">
            <a:avLst>
              <a:gd name="adj" fmla="val 7500"/>
            </a:avLst>
          </a:prstGeom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  <a:prstDash val="solid"/>
          </a:ln>
        </p:spPr>
      </p:sp>
      <p:sp>
        <p:nvSpPr>
          <p:cNvPr id="16" name="Text 8"/>
          <p:cNvSpPr txBox="1"/>
          <p:nvPr/>
        </p:nvSpPr>
        <p:spPr>
          <a:xfrm>
            <a:off x="7416800" y="6731000"/>
            <a:ext cx="34544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spc="-112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Maria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7620000" y="7239000"/>
            <a:ext cx="3048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spc="-88" kern="0" dirty="0">
                <a:solidFill>
                  <a:srgbClr val="F0A06A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Front-end</a:t>
            </a:r>
            <a:endParaRPr lang="en-US" sz="2200" dirty="0"/>
          </a:p>
        </p:txBody>
      </p:sp>
      <p:pic>
        <p:nvPicPr>
          <p:cNvPr id="18" name="Image 5" descr="Foto de Henrique Ourives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74400" y="3454400"/>
            <a:ext cx="3048000" cy="3048000"/>
          </a:xfrm>
          <a:prstGeom prst="rect">
            <a:avLst/>
          </a:prstGeom>
        </p:spPr>
      </p:pic>
      <p:sp>
        <p:nvSpPr>
          <p:cNvPr id="19" name="Shape 10"/>
          <p:cNvSpPr/>
          <p:nvPr/>
        </p:nvSpPr>
        <p:spPr>
          <a:xfrm>
            <a:off x="11074400" y="3454400"/>
            <a:ext cx="3048000" cy="3048000"/>
          </a:xfrm>
          <a:prstGeom prst="roundRect">
            <a:avLst>
              <a:gd name="adj" fmla="val 7500"/>
            </a:avLst>
          </a:prstGeom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  <a:prstDash val="solid"/>
          </a:ln>
        </p:spPr>
      </p:sp>
      <p:sp>
        <p:nvSpPr>
          <p:cNvPr id="20" name="Text 11"/>
          <p:cNvSpPr txBox="1"/>
          <p:nvPr/>
        </p:nvSpPr>
        <p:spPr>
          <a:xfrm>
            <a:off x="10871200" y="6731000"/>
            <a:ext cx="34544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spc="-112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Henrique Ourives</a:t>
            </a:r>
            <a:endParaRPr lang="en-US" sz="2800" dirty="0"/>
          </a:p>
        </p:txBody>
      </p:sp>
      <p:sp>
        <p:nvSpPr>
          <p:cNvPr id="21" name="Text 12"/>
          <p:cNvSpPr txBox="1"/>
          <p:nvPr/>
        </p:nvSpPr>
        <p:spPr>
          <a:xfrm>
            <a:off x="11074400" y="7239000"/>
            <a:ext cx="3048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spc="-88" kern="0" dirty="0">
                <a:solidFill>
                  <a:srgbClr val="F0A06A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Front-end</a:t>
            </a:r>
            <a:endParaRPr lang="en-US" sz="2200" dirty="0"/>
          </a:p>
        </p:txBody>
      </p:sp>
      <p:pic>
        <p:nvPicPr>
          <p:cNvPr id="22" name="Image 6" descr="Foto de Kaio Enzo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528800" y="3454400"/>
            <a:ext cx="3048000" cy="3048000"/>
          </a:xfrm>
          <a:prstGeom prst="rect">
            <a:avLst/>
          </a:prstGeom>
        </p:spPr>
      </p:pic>
      <p:sp>
        <p:nvSpPr>
          <p:cNvPr id="23" name="Shape 13"/>
          <p:cNvSpPr/>
          <p:nvPr/>
        </p:nvSpPr>
        <p:spPr>
          <a:xfrm>
            <a:off x="14528800" y="3454400"/>
            <a:ext cx="3048000" cy="3048000"/>
          </a:xfrm>
          <a:prstGeom prst="roundRect">
            <a:avLst>
              <a:gd name="adj" fmla="val 7500"/>
            </a:avLst>
          </a:prstGeom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  <a:prstDash val="solid"/>
          </a:ln>
        </p:spPr>
      </p:sp>
      <p:sp>
        <p:nvSpPr>
          <p:cNvPr id="24" name="Text 14"/>
          <p:cNvSpPr txBox="1"/>
          <p:nvPr/>
        </p:nvSpPr>
        <p:spPr>
          <a:xfrm>
            <a:off x="14325600" y="6731000"/>
            <a:ext cx="34544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spc="-112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Kaio Enzo</a:t>
            </a:r>
            <a:endParaRPr lang="en-US" sz="2800" dirty="0"/>
          </a:p>
        </p:txBody>
      </p:sp>
      <p:sp>
        <p:nvSpPr>
          <p:cNvPr id="25" name="Text 15"/>
          <p:cNvSpPr txBox="1"/>
          <p:nvPr/>
        </p:nvSpPr>
        <p:spPr>
          <a:xfrm>
            <a:off x="14528800" y="7239000"/>
            <a:ext cx="3048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spc="-88" kern="0" dirty="0">
                <a:solidFill>
                  <a:srgbClr val="F0A06A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Front-end</a:t>
            </a:r>
            <a:endParaRPr lang="en-US" sz="2200" dirty="0"/>
          </a:p>
        </p:txBody>
      </p:sp>
      <p:sp>
        <p:nvSpPr>
          <p:cNvPr id="26" name="Text 16"/>
          <p:cNvSpPr txBox="1"/>
          <p:nvPr/>
        </p:nvSpPr>
        <p:spPr>
          <a:xfrm>
            <a:off x="1981200" y="8356600"/>
            <a:ext cx="14325600" cy="11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42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Cinco desenvolvedores unindo front-end, back-end e IA</a:t>
            </a:r>
            <a:endParaRPr lang="en-US" sz="3000" dirty="0"/>
          </a:p>
          <a:p>
            <a:pPr algn="ctr" indent="0" marL="0">
              <a:lnSpc>
                <a:spcPts val="42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para ajudar criadores a decidir o que produzir.</a:t>
            </a:r>
            <a:endParaRPr lang="en-US" sz="3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havk/assets/headerlin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168400"/>
          </a:xfrm>
          <a:prstGeom prst="rect">
            <a:avLst/>
          </a:prstGeom>
        </p:spPr>
      </p:pic>
      <p:pic>
        <p:nvPicPr>
          <p:cNvPr id="3" name="Image 1" descr="Logo HAV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1029" y="197095"/>
            <a:ext cx="2070100" cy="53557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1200" y="2616200"/>
            <a:ext cx="10160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spc="-235" kern="0" dirty="0">
                <a:solidFill>
                  <a:srgbClr val="FFFFFF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O Problema</a:t>
            </a:r>
            <a:endParaRPr lang="en-US" sz="5600" dirty="0"/>
          </a:p>
        </p:txBody>
      </p:sp>
      <p:sp>
        <p:nvSpPr>
          <p:cNvPr id="6" name="Text 1"/>
          <p:cNvSpPr txBox="1"/>
          <p:nvPr/>
        </p:nvSpPr>
        <p:spPr>
          <a:xfrm>
            <a:off x="711200" y="3632200"/>
            <a:ext cx="16865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D9D9D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Tendências mudam rápido. E os criadores ficam sem saber:</a:t>
            </a:r>
            <a:endParaRPr lang="en-US" sz="3200" dirty="0"/>
          </a:p>
        </p:txBody>
      </p:sp>
      <p:sp>
        <p:nvSpPr>
          <p:cNvPr id="7" name="Text 2"/>
          <p:cNvSpPr/>
          <p:nvPr/>
        </p:nvSpPr>
        <p:spPr>
          <a:xfrm>
            <a:off x="711200" y="4851400"/>
            <a:ext cx="1066800" cy="1066800"/>
          </a:xfrm>
          <a:prstGeom prst="roundRect">
            <a:avLst>
              <a:gd name="adj" fmla="val 21429"/>
            </a:avLst>
          </a:prstGeom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spc="-144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01</a:t>
            </a:r>
            <a:endParaRPr lang="en-US" sz="3600" dirty="0"/>
          </a:p>
        </p:txBody>
      </p:sp>
      <p:sp>
        <p:nvSpPr>
          <p:cNvPr id="8" name="Text 3"/>
          <p:cNvSpPr txBox="1"/>
          <p:nvPr/>
        </p:nvSpPr>
        <p:spPr>
          <a:xfrm>
            <a:off x="2133600" y="4851400"/>
            <a:ext cx="66040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spc="-144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O que produzir</a:t>
            </a:r>
            <a:endParaRPr lang="en-US" sz="3600" dirty="0"/>
          </a:p>
        </p:txBody>
      </p:sp>
      <p:sp>
        <p:nvSpPr>
          <p:cNvPr id="9" name="Text 4"/>
          <p:cNvSpPr/>
          <p:nvPr/>
        </p:nvSpPr>
        <p:spPr>
          <a:xfrm>
            <a:off x="9550400" y="4851400"/>
            <a:ext cx="1066800" cy="1066800"/>
          </a:xfrm>
          <a:prstGeom prst="roundRect">
            <a:avLst>
              <a:gd name="adj" fmla="val 21429"/>
            </a:avLst>
          </a:prstGeom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spc="-144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02</a:t>
            </a:r>
            <a:endParaRPr lang="en-US" sz="3600" dirty="0"/>
          </a:p>
        </p:txBody>
      </p:sp>
      <p:sp>
        <p:nvSpPr>
          <p:cNvPr id="10" name="Text 5"/>
          <p:cNvSpPr txBox="1"/>
          <p:nvPr/>
        </p:nvSpPr>
        <p:spPr>
          <a:xfrm>
            <a:off x="10972800" y="4851400"/>
            <a:ext cx="66040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spc="-144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O que está crescendo</a:t>
            </a:r>
            <a:endParaRPr lang="en-US" sz="3600" dirty="0"/>
          </a:p>
        </p:txBody>
      </p:sp>
      <p:sp>
        <p:nvSpPr>
          <p:cNvPr id="11" name="Text 6"/>
          <p:cNvSpPr/>
          <p:nvPr/>
        </p:nvSpPr>
        <p:spPr>
          <a:xfrm>
            <a:off x="711200" y="6324600"/>
            <a:ext cx="1066800" cy="1066800"/>
          </a:xfrm>
          <a:prstGeom prst="roundRect">
            <a:avLst>
              <a:gd name="adj" fmla="val 21429"/>
            </a:avLst>
          </a:prstGeom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spc="-144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03</a:t>
            </a:r>
            <a:endParaRPr lang="en-US" sz="3600" dirty="0"/>
          </a:p>
        </p:txBody>
      </p:sp>
      <p:sp>
        <p:nvSpPr>
          <p:cNvPr id="12" name="Text 7"/>
          <p:cNvSpPr txBox="1"/>
          <p:nvPr/>
        </p:nvSpPr>
        <p:spPr>
          <a:xfrm>
            <a:off x="2133600" y="6324600"/>
            <a:ext cx="66040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spc="-144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O que engaja mais</a:t>
            </a:r>
            <a:endParaRPr lang="en-US" sz="3600" dirty="0"/>
          </a:p>
        </p:txBody>
      </p:sp>
      <p:sp>
        <p:nvSpPr>
          <p:cNvPr id="13" name="Text 8"/>
          <p:cNvSpPr/>
          <p:nvPr/>
        </p:nvSpPr>
        <p:spPr>
          <a:xfrm>
            <a:off x="9550400" y="6324600"/>
            <a:ext cx="1066800" cy="1066800"/>
          </a:xfrm>
          <a:prstGeom prst="roundRect">
            <a:avLst>
              <a:gd name="adj" fmla="val 21429"/>
            </a:avLst>
          </a:prstGeom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spc="-144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04</a:t>
            </a:r>
            <a:endParaRPr lang="en-US" sz="3600" dirty="0"/>
          </a:p>
        </p:txBody>
      </p:sp>
      <p:sp>
        <p:nvSpPr>
          <p:cNvPr id="14" name="Text 9"/>
          <p:cNvSpPr txBox="1"/>
          <p:nvPr/>
        </p:nvSpPr>
        <p:spPr>
          <a:xfrm>
            <a:off x="10972800" y="6324600"/>
            <a:ext cx="66040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spc="-144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Onde investir tempo</a:t>
            </a:r>
            <a:endParaRPr lang="en-US" sz="3600" dirty="0"/>
          </a:p>
        </p:txBody>
      </p:sp>
      <p:sp>
        <p:nvSpPr>
          <p:cNvPr id="15" name="anim|1|click|resultado"/>
          <p:cNvSpPr txBox="1"/>
          <p:nvPr/>
        </p:nvSpPr>
        <p:spPr>
          <a:xfrm>
            <a:off x="711200" y="8204200"/>
            <a:ext cx="168656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600"/>
              </a:lnSpc>
              <a:buNone/>
            </a:pPr>
            <a:r>
              <a:rPr lang="en-US" sz="3400" dirty="0">
                <a:solidFill>
                  <a:srgbClr val="F0A06A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Resultado: </a:t>
            </a:r>
            <a:pPr indent="0" marL="0">
              <a:lnSpc>
                <a:spcPts val="46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decisões baseadas em intuição, baixo engajamento e desperdício de recursos.</a:t>
            </a:r>
            <a:endParaRPr lang="en-US" sz="3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havk/assets/headerlin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168400"/>
          </a:xfrm>
          <a:prstGeom prst="rect">
            <a:avLst/>
          </a:prstGeom>
        </p:spPr>
      </p:pic>
      <p:pic>
        <p:nvPicPr>
          <p:cNvPr id="3" name="Image 1" descr="Logo HAV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1029" y="197095"/>
            <a:ext cx="2070100" cy="53557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1200" y="2603500"/>
            <a:ext cx="762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200" spc="-218" kern="0" dirty="0">
                <a:solidFill>
                  <a:srgbClr val="FFFFFF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A Solução</a:t>
            </a:r>
            <a:endParaRPr lang="en-US" sz="5200" dirty="0"/>
          </a:p>
        </p:txBody>
      </p:sp>
      <p:sp>
        <p:nvSpPr>
          <p:cNvPr id="6" name="Text 1"/>
          <p:cNvSpPr txBox="1"/>
          <p:nvPr/>
        </p:nvSpPr>
        <p:spPr>
          <a:xfrm>
            <a:off x="9093200" y="2603500"/>
            <a:ext cx="84836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spc="-152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Principais diferenciais:</a:t>
            </a:r>
            <a:endParaRPr lang="en-US" sz="3800" dirty="0"/>
          </a:p>
        </p:txBody>
      </p:sp>
      <p:sp>
        <p:nvSpPr>
          <p:cNvPr id="7" name="Text 2"/>
          <p:cNvSpPr txBox="1"/>
          <p:nvPr/>
        </p:nvSpPr>
        <p:spPr>
          <a:xfrm>
            <a:off x="711200" y="3746500"/>
            <a:ext cx="7620000" cy="23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00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Uma plataforma de inteligência para criadores de conteúdo.</a:t>
            </a:r>
            <a:endParaRPr lang="en-US" sz="4800" dirty="0"/>
          </a:p>
        </p:txBody>
      </p:sp>
      <p:sp>
        <p:nvSpPr>
          <p:cNvPr id="8" name="Text 3"/>
          <p:cNvSpPr txBox="1"/>
          <p:nvPr/>
        </p:nvSpPr>
        <p:spPr>
          <a:xfrm>
            <a:off x="711200" y="6438900"/>
            <a:ext cx="7620000" cy="1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600"/>
              </a:lnSpc>
              <a:buNone/>
            </a:pPr>
            <a:r>
              <a:rPr lang="en-US" sz="3200" dirty="0">
                <a:solidFill>
                  <a:srgbClr val="D9D9D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Transforma dados e tendências em ideias mais relevantes para o seu próximo vídeo.</a:t>
            </a:r>
            <a:endParaRPr lang="en-US" sz="3200" dirty="0"/>
          </a:p>
        </p:txBody>
      </p:sp>
      <p:sp>
        <p:nvSpPr>
          <p:cNvPr id="9" name="Text 4"/>
          <p:cNvSpPr/>
          <p:nvPr/>
        </p:nvSpPr>
        <p:spPr>
          <a:xfrm>
            <a:off x="9093200" y="3797300"/>
            <a:ext cx="1066800" cy="1066800"/>
          </a:xfrm>
          <a:prstGeom prst="roundRect">
            <a:avLst>
              <a:gd name="adj" fmla="val 21429"/>
            </a:avLst>
          </a:prstGeom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spc="-144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01</a:t>
            </a:r>
            <a:endParaRPr lang="en-US" sz="3600" dirty="0"/>
          </a:p>
        </p:txBody>
      </p:sp>
      <p:sp>
        <p:nvSpPr>
          <p:cNvPr id="10" name="Text 5"/>
          <p:cNvSpPr txBox="1"/>
          <p:nvPr/>
        </p:nvSpPr>
        <p:spPr>
          <a:xfrm>
            <a:off x="10464800" y="3797300"/>
            <a:ext cx="7112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spc="-136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Tendências do Nicho</a:t>
            </a:r>
            <a:endParaRPr lang="en-US" sz="3400" dirty="0"/>
          </a:p>
        </p:txBody>
      </p:sp>
      <p:sp>
        <p:nvSpPr>
          <p:cNvPr id="11" name="Text 6"/>
          <p:cNvSpPr txBox="1"/>
          <p:nvPr/>
        </p:nvSpPr>
        <p:spPr>
          <a:xfrm>
            <a:off x="10464800" y="4483100"/>
            <a:ext cx="71120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3000" dirty="0">
                <a:solidFill>
                  <a:srgbClr val="D9D9D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O que está crescendo no seu segmento.</a:t>
            </a:r>
            <a:endParaRPr lang="en-US" sz="3000" dirty="0"/>
          </a:p>
        </p:txBody>
      </p:sp>
      <p:sp>
        <p:nvSpPr>
          <p:cNvPr id="12" name="Text 7"/>
          <p:cNvSpPr/>
          <p:nvPr/>
        </p:nvSpPr>
        <p:spPr>
          <a:xfrm>
            <a:off x="9093200" y="5702300"/>
            <a:ext cx="1066800" cy="1066800"/>
          </a:xfrm>
          <a:prstGeom prst="roundRect">
            <a:avLst>
              <a:gd name="adj" fmla="val 21429"/>
            </a:avLst>
          </a:prstGeom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spc="-144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02</a:t>
            </a:r>
            <a:endParaRPr lang="en-US" sz="3600" dirty="0"/>
          </a:p>
        </p:txBody>
      </p:sp>
      <p:sp>
        <p:nvSpPr>
          <p:cNvPr id="13" name="Text 8"/>
          <p:cNvSpPr txBox="1"/>
          <p:nvPr/>
        </p:nvSpPr>
        <p:spPr>
          <a:xfrm>
            <a:off x="10464800" y="5702300"/>
            <a:ext cx="7112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spc="-136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Geração Adaptativa</a:t>
            </a:r>
            <a:endParaRPr lang="en-US" sz="3400" dirty="0"/>
          </a:p>
        </p:txBody>
      </p:sp>
      <p:sp>
        <p:nvSpPr>
          <p:cNvPr id="14" name="Text 9"/>
          <p:cNvSpPr txBox="1"/>
          <p:nvPr/>
        </p:nvSpPr>
        <p:spPr>
          <a:xfrm>
            <a:off x="10464800" y="6388100"/>
            <a:ext cx="71120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3000" dirty="0">
                <a:solidFill>
                  <a:srgbClr val="D9D9D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Roteiros no formato que você escolher.</a:t>
            </a:r>
            <a:endParaRPr lang="en-US" sz="3000" dirty="0"/>
          </a:p>
        </p:txBody>
      </p:sp>
      <p:sp>
        <p:nvSpPr>
          <p:cNvPr id="15" name="Text 10"/>
          <p:cNvSpPr/>
          <p:nvPr/>
        </p:nvSpPr>
        <p:spPr>
          <a:xfrm>
            <a:off x="9093200" y="7607300"/>
            <a:ext cx="1066800" cy="1066800"/>
          </a:xfrm>
          <a:prstGeom prst="roundRect">
            <a:avLst>
              <a:gd name="adj" fmla="val 21429"/>
            </a:avLst>
          </a:prstGeom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spc="-144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03</a:t>
            </a:r>
            <a:endParaRPr lang="en-US" sz="3600" dirty="0"/>
          </a:p>
        </p:txBody>
      </p:sp>
      <p:sp>
        <p:nvSpPr>
          <p:cNvPr id="16" name="Text 11"/>
          <p:cNvSpPr txBox="1"/>
          <p:nvPr/>
        </p:nvSpPr>
        <p:spPr>
          <a:xfrm>
            <a:off x="10464800" y="7607300"/>
            <a:ext cx="7112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spc="-136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Relatórios com Fontes</a:t>
            </a:r>
            <a:endParaRPr lang="en-US" sz="3400" dirty="0"/>
          </a:p>
        </p:txBody>
      </p:sp>
      <p:sp>
        <p:nvSpPr>
          <p:cNvPr id="17" name="Text 12"/>
          <p:cNvSpPr txBox="1"/>
          <p:nvPr/>
        </p:nvSpPr>
        <p:spPr>
          <a:xfrm>
            <a:off x="10464800" y="8293100"/>
            <a:ext cx="71120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3000" dirty="0">
                <a:solidFill>
                  <a:srgbClr val="D9D9D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Cada ideia com os dados que a sustentam.</a:t>
            </a:r>
            <a:endParaRPr lang="en-US" sz="3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havk/assets/headerlin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168400"/>
          </a:xfrm>
          <a:prstGeom prst="rect">
            <a:avLst/>
          </a:prstGeom>
        </p:spPr>
      </p:pic>
      <p:pic>
        <p:nvPicPr>
          <p:cNvPr id="3" name="Image 1" descr="Logo HAV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1029" y="197095"/>
            <a:ext cx="2070100" cy="53557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1200" y="2476500"/>
            <a:ext cx="11430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spc="-235" kern="0" dirty="0">
                <a:solidFill>
                  <a:srgbClr val="FFFFFF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O diferencial</a:t>
            </a:r>
            <a:endParaRPr lang="en-US" sz="5600" dirty="0"/>
          </a:p>
        </p:txBody>
      </p:sp>
      <p:sp>
        <p:nvSpPr>
          <p:cNvPr id="6" name="Text 1"/>
          <p:cNvSpPr txBox="1"/>
          <p:nvPr/>
        </p:nvSpPr>
        <p:spPr>
          <a:xfrm>
            <a:off x="711200" y="3390900"/>
            <a:ext cx="15240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D9D9D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Não é mais um dashboard cheio de números.</a:t>
            </a:r>
            <a:endParaRPr lang="en-US" sz="3200" dirty="0"/>
          </a:p>
        </p:txBody>
      </p:sp>
      <p:sp>
        <p:nvSpPr>
          <p:cNvPr id="7" name="anim|1|auto|card"/>
          <p:cNvSpPr/>
          <p:nvPr/>
        </p:nvSpPr>
        <p:spPr>
          <a:xfrm>
            <a:off x="711200" y="4610100"/>
            <a:ext cx="8128000" cy="4318000"/>
          </a:xfrm>
          <a:prstGeom prst="roundRect">
            <a:avLst>
              <a:gd name="adj" fmla="val 5294"/>
            </a:avLst>
          </a:prstGeom>
          <a:solidFill>
            <a:srgbClr val="000000">
              <a:alpha val="65000"/>
            </a:srgbClr>
          </a:solidFill>
          <a:ln w="19050">
            <a:solidFill>
              <a:srgbClr val="4A4A4A"/>
            </a:solidFill>
            <a:prstDash val="solid"/>
          </a:ln>
        </p:spPr>
      </p:sp>
      <p:sp>
        <p:nvSpPr>
          <p:cNvPr id="8" name="anim|1|auto|head"/>
          <p:cNvSpPr txBox="1"/>
          <p:nvPr/>
        </p:nvSpPr>
        <p:spPr>
          <a:xfrm>
            <a:off x="1270000" y="5067300"/>
            <a:ext cx="70104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-128" kern="0" dirty="0">
                <a:solidFill>
                  <a:srgbClr val="9A9A9A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Outras plataformas</a:t>
            </a:r>
            <a:endParaRPr lang="en-US" sz="3200" dirty="0"/>
          </a:p>
        </p:txBody>
      </p:sp>
      <p:pic>
        <p:nvPicPr>
          <p:cNvPr id="9" name="anim|1|auto|ic0" descr="/home/claude/havk/assets/f9_x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000" y="6121400"/>
            <a:ext cx="431800" cy="431800"/>
          </a:xfrm>
          <a:prstGeom prst="rect">
            <a:avLst/>
          </a:prstGeom>
        </p:spPr>
      </p:pic>
      <p:sp>
        <p:nvSpPr>
          <p:cNvPr id="10" name="anim|1|auto|t0"/>
          <p:cNvSpPr txBox="1"/>
          <p:nvPr/>
        </p:nvSpPr>
        <p:spPr>
          <a:xfrm>
            <a:off x="1930400" y="5930900"/>
            <a:ext cx="63500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A6A6A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Dashboards lotados de métricas</a:t>
            </a:r>
            <a:endParaRPr lang="en-US" sz="3000" dirty="0"/>
          </a:p>
        </p:txBody>
      </p:sp>
      <p:pic>
        <p:nvPicPr>
          <p:cNvPr id="11" name="anim|1|auto|ic1" descr="/home/claude/havk/assets/f9_x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0000" y="6934200"/>
            <a:ext cx="431800" cy="431800"/>
          </a:xfrm>
          <a:prstGeom prst="rect">
            <a:avLst/>
          </a:prstGeom>
        </p:spPr>
      </p:pic>
      <p:sp>
        <p:nvSpPr>
          <p:cNvPr id="12" name="anim|1|auto|t1"/>
          <p:cNvSpPr txBox="1"/>
          <p:nvPr/>
        </p:nvSpPr>
        <p:spPr>
          <a:xfrm>
            <a:off x="1930400" y="6743700"/>
            <a:ext cx="63500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A6A6A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Números sem direção</a:t>
            </a:r>
            <a:endParaRPr lang="en-US" sz="3000" dirty="0"/>
          </a:p>
        </p:txBody>
      </p:sp>
      <p:pic>
        <p:nvPicPr>
          <p:cNvPr id="13" name="anim|1|auto|ic2" descr="/home/claude/havk/assets/f9_x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0000" y="7747000"/>
            <a:ext cx="431800" cy="431800"/>
          </a:xfrm>
          <a:prstGeom prst="rect">
            <a:avLst/>
          </a:prstGeom>
        </p:spPr>
      </p:pic>
      <p:sp>
        <p:nvSpPr>
          <p:cNvPr id="14" name="anim|1|auto|t2"/>
          <p:cNvSpPr txBox="1"/>
          <p:nvPr/>
        </p:nvSpPr>
        <p:spPr>
          <a:xfrm>
            <a:off x="1930400" y="7556500"/>
            <a:ext cx="63500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A6A6A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Você interpreta tudo sozinho</a:t>
            </a:r>
            <a:endParaRPr lang="en-US" sz="3000" dirty="0"/>
          </a:p>
        </p:txBody>
      </p:sp>
      <p:sp>
        <p:nvSpPr>
          <p:cNvPr id="15" name="anim|2|click|card"/>
          <p:cNvSpPr/>
          <p:nvPr/>
        </p:nvSpPr>
        <p:spPr>
          <a:xfrm>
            <a:off x="9448800" y="4610100"/>
            <a:ext cx="8128000" cy="4318000"/>
          </a:xfrm>
          <a:prstGeom prst="roundRect">
            <a:avLst>
              <a:gd name="adj" fmla="val 5294"/>
            </a:avLst>
          </a:prstGeom>
          <a:solidFill>
            <a:srgbClr val="140A05">
              <a:alpha val="90000"/>
            </a:srgbClr>
          </a:solidFill>
          <a:ln w="2857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  <a:prstDash val="solid"/>
          </a:ln>
        </p:spPr>
      </p:sp>
      <p:sp>
        <p:nvSpPr>
          <p:cNvPr id="16" name="anim|2|click|head"/>
          <p:cNvSpPr txBox="1"/>
          <p:nvPr/>
        </p:nvSpPr>
        <p:spPr>
          <a:xfrm>
            <a:off x="10007600" y="5067300"/>
            <a:ext cx="70104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-128" kern="0" dirty="0">
                <a:solidFill>
                  <a:srgbClr val="F0A06A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Com o HAVK</a:t>
            </a:r>
            <a:endParaRPr lang="en-US" sz="3200" dirty="0"/>
          </a:p>
        </p:txBody>
      </p:sp>
      <p:pic>
        <p:nvPicPr>
          <p:cNvPr id="17" name="anim|2|click|ic0" descr="/home/claude/havk/assets/f9_check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07600" y="6121400"/>
            <a:ext cx="431800" cy="431800"/>
          </a:xfrm>
          <a:prstGeom prst="rect">
            <a:avLst/>
          </a:prstGeom>
        </p:spPr>
      </p:pic>
      <p:sp>
        <p:nvSpPr>
          <p:cNvPr id="18" name="anim|2|click|t0"/>
          <p:cNvSpPr txBox="1"/>
          <p:nvPr/>
        </p:nvSpPr>
        <p:spPr>
          <a:xfrm>
            <a:off x="10668000" y="5930900"/>
            <a:ext cx="63500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Direção clara para o próximo vídeo</a:t>
            </a:r>
            <a:endParaRPr lang="en-US" sz="3000" dirty="0"/>
          </a:p>
        </p:txBody>
      </p:sp>
      <p:pic>
        <p:nvPicPr>
          <p:cNvPr id="19" name="anim|2|click|ic1" descr="/home/claude/havk/assets/f9_check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7600" y="6934200"/>
            <a:ext cx="431800" cy="431800"/>
          </a:xfrm>
          <a:prstGeom prst="rect">
            <a:avLst/>
          </a:prstGeom>
        </p:spPr>
      </p:pic>
      <p:sp>
        <p:nvSpPr>
          <p:cNvPr id="20" name="anim|2|click|t1"/>
          <p:cNvSpPr txBox="1"/>
          <p:nvPr/>
        </p:nvSpPr>
        <p:spPr>
          <a:xfrm>
            <a:off x="10668000" y="6743700"/>
            <a:ext cx="63500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Ideias com fontes, prontas para usar</a:t>
            </a:r>
            <a:endParaRPr lang="en-US" sz="3000" dirty="0"/>
          </a:p>
        </p:txBody>
      </p:sp>
      <p:pic>
        <p:nvPicPr>
          <p:cNvPr id="21" name="anim|2|click|ic2" descr="/home/claude/havk/assets/f9_check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07600" y="7747000"/>
            <a:ext cx="431800" cy="431800"/>
          </a:xfrm>
          <a:prstGeom prst="rect">
            <a:avLst/>
          </a:prstGeom>
        </p:spPr>
      </p:pic>
      <p:sp>
        <p:nvSpPr>
          <p:cNvPr id="22" name="anim|2|click|t2"/>
          <p:cNvSpPr txBox="1"/>
          <p:nvPr/>
        </p:nvSpPr>
        <p:spPr>
          <a:xfrm>
            <a:off x="10668000" y="7556500"/>
            <a:ext cx="63500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Funcionalidades reais, sem excesso</a:t>
            </a:r>
            <a:endParaRPr lang="en-US" sz="3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havk/assets/headerlin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168400"/>
          </a:xfrm>
          <a:prstGeom prst="rect">
            <a:avLst/>
          </a:prstGeom>
        </p:spPr>
      </p:pic>
      <p:pic>
        <p:nvPicPr>
          <p:cNvPr id="3" name="Image 1" descr="Logo HAV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1029" y="197095"/>
            <a:ext cx="2070100" cy="53557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1200" y="2984500"/>
            <a:ext cx="11430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spc="-235" kern="0" dirty="0">
                <a:solidFill>
                  <a:srgbClr val="FFFFFF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Como funciona</a:t>
            </a:r>
            <a:endParaRPr lang="en-US" sz="5600" dirty="0"/>
          </a:p>
        </p:txBody>
      </p:sp>
      <p:sp>
        <p:nvSpPr>
          <p:cNvPr id="6" name="anim|1|auto|card"/>
          <p:cNvSpPr/>
          <p:nvPr/>
        </p:nvSpPr>
        <p:spPr>
          <a:xfrm>
            <a:off x="711200" y="4610100"/>
            <a:ext cx="3797300" cy="3810000"/>
          </a:xfrm>
          <a:prstGeom prst="roundRect">
            <a:avLst>
              <a:gd name="adj" fmla="val 6020"/>
            </a:avLst>
          </a:prstGeom>
          <a:solidFill>
            <a:srgbClr val="000000">
              <a:alpha val="65000"/>
            </a:srgbClr>
          </a:solidFill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  <a:prstDash val="solid"/>
          </a:ln>
        </p:spPr>
      </p:sp>
      <p:sp>
        <p:nvSpPr>
          <p:cNvPr id="7" name="anim|1|auto|num"/>
          <p:cNvSpPr txBox="1"/>
          <p:nvPr/>
        </p:nvSpPr>
        <p:spPr>
          <a:xfrm>
            <a:off x="3619500" y="4813300"/>
            <a:ext cx="63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dirty="0">
                <a:solidFill>
                  <a:srgbClr val="8A5A4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01</a:t>
            </a:r>
            <a:endParaRPr lang="en-US" sz="2200" dirty="0"/>
          </a:p>
        </p:txBody>
      </p:sp>
      <p:pic>
        <p:nvPicPr>
          <p:cNvPr id="8" name="anim|1|auto|icon" descr="/home/claude/havk/assets/f7_edi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3450" y="5207000"/>
            <a:ext cx="812800" cy="812800"/>
          </a:xfrm>
          <a:prstGeom prst="rect">
            <a:avLst/>
          </a:prstGeom>
        </p:spPr>
      </p:pic>
      <p:sp>
        <p:nvSpPr>
          <p:cNvPr id="9" name="anim|1|auto|title"/>
          <p:cNvSpPr txBox="1"/>
          <p:nvPr/>
        </p:nvSpPr>
        <p:spPr>
          <a:xfrm>
            <a:off x="1016000" y="6299200"/>
            <a:ext cx="31877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spc="-120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Você informa</a:t>
            </a:r>
            <a:endParaRPr lang="en-US" sz="3000" dirty="0"/>
          </a:p>
        </p:txBody>
      </p:sp>
      <p:sp>
        <p:nvSpPr>
          <p:cNvPr id="10" name="anim|1|auto|desc"/>
          <p:cNvSpPr txBox="1"/>
          <p:nvPr/>
        </p:nvSpPr>
        <p:spPr>
          <a:xfrm>
            <a:off x="1016000" y="6959600"/>
            <a:ext cx="3187700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400"/>
              </a:lnSpc>
              <a:buNone/>
            </a:pPr>
            <a:r>
              <a:rPr lang="en-US" sz="2500" dirty="0">
                <a:solidFill>
                  <a:srgbClr val="D9D9D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O que quer produzir</a:t>
            </a:r>
            <a:endParaRPr lang="en-US" sz="2500" dirty="0"/>
          </a:p>
        </p:txBody>
      </p:sp>
      <p:pic>
        <p:nvPicPr>
          <p:cNvPr id="11" name="anim|1|auto|arrow" descr="/home/claude/havk/assets/f7_arro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9300" y="6286500"/>
            <a:ext cx="457200" cy="457200"/>
          </a:xfrm>
          <a:prstGeom prst="rect">
            <a:avLst/>
          </a:prstGeom>
        </p:spPr>
      </p:pic>
      <p:sp>
        <p:nvSpPr>
          <p:cNvPr id="12" name="anim|1|auto|card"/>
          <p:cNvSpPr/>
          <p:nvPr/>
        </p:nvSpPr>
        <p:spPr>
          <a:xfrm>
            <a:off x="5067300" y="4610100"/>
            <a:ext cx="3797300" cy="3810000"/>
          </a:xfrm>
          <a:prstGeom prst="roundRect">
            <a:avLst>
              <a:gd name="adj" fmla="val 6020"/>
            </a:avLst>
          </a:prstGeom>
          <a:solidFill>
            <a:srgbClr val="000000">
              <a:alpha val="65000"/>
            </a:srgbClr>
          </a:solidFill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  <a:prstDash val="solid"/>
          </a:ln>
        </p:spPr>
      </p:sp>
      <p:sp>
        <p:nvSpPr>
          <p:cNvPr id="13" name="anim|1|auto|num"/>
          <p:cNvSpPr txBox="1"/>
          <p:nvPr/>
        </p:nvSpPr>
        <p:spPr>
          <a:xfrm>
            <a:off x="7975600" y="4813300"/>
            <a:ext cx="63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dirty="0">
                <a:solidFill>
                  <a:srgbClr val="8A5A4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02</a:t>
            </a:r>
            <a:endParaRPr lang="en-US" sz="2200" dirty="0"/>
          </a:p>
        </p:txBody>
      </p:sp>
      <p:pic>
        <p:nvPicPr>
          <p:cNvPr id="14" name="anim|1|auto|icon" descr="/home/claude/havk/assets/f7_search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9550" y="5207000"/>
            <a:ext cx="812800" cy="812800"/>
          </a:xfrm>
          <a:prstGeom prst="rect">
            <a:avLst/>
          </a:prstGeom>
        </p:spPr>
      </p:pic>
      <p:sp>
        <p:nvSpPr>
          <p:cNvPr id="15" name="anim|1|auto|title"/>
          <p:cNvSpPr txBox="1"/>
          <p:nvPr/>
        </p:nvSpPr>
        <p:spPr>
          <a:xfrm>
            <a:off x="5372100" y="6299200"/>
            <a:ext cx="31877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spc="-120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HAVK pesquisa</a:t>
            </a:r>
            <a:endParaRPr lang="en-US" sz="3000" dirty="0"/>
          </a:p>
        </p:txBody>
      </p:sp>
      <p:sp>
        <p:nvSpPr>
          <p:cNvPr id="16" name="anim|1|auto|desc"/>
          <p:cNvSpPr txBox="1"/>
          <p:nvPr/>
        </p:nvSpPr>
        <p:spPr>
          <a:xfrm>
            <a:off x="5372100" y="6959600"/>
            <a:ext cx="3187700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400"/>
              </a:lnSpc>
              <a:buNone/>
            </a:pPr>
            <a:r>
              <a:rPr lang="en-US" sz="2500" dirty="0">
                <a:solidFill>
                  <a:srgbClr val="D9D9D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Vídeos e referências de várias fontes</a:t>
            </a:r>
            <a:endParaRPr lang="en-US" sz="2500" dirty="0"/>
          </a:p>
        </p:txBody>
      </p:sp>
      <p:pic>
        <p:nvPicPr>
          <p:cNvPr id="17" name="anim|1|auto|arrow" descr="/home/claude/havk/assets/f7_arrow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15400" y="6286500"/>
            <a:ext cx="457200" cy="457200"/>
          </a:xfrm>
          <a:prstGeom prst="rect">
            <a:avLst/>
          </a:prstGeom>
        </p:spPr>
      </p:pic>
      <p:sp>
        <p:nvSpPr>
          <p:cNvPr id="18" name="anim|1|auto|card"/>
          <p:cNvSpPr/>
          <p:nvPr/>
        </p:nvSpPr>
        <p:spPr>
          <a:xfrm>
            <a:off x="9423400" y="4610100"/>
            <a:ext cx="3797300" cy="3810000"/>
          </a:xfrm>
          <a:prstGeom prst="roundRect">
            <a:avLst>
              <a:gd name="adj" fmla="val 6020"/>
            </a:avLst>
          </a:prstGeom>
          <a:solidFill>
            <a:srgbClr val="000000">
              <a:alpha val="65000"/>
            </a:srgbClr>
          </a:solidFill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  <a:prstDash val="solid"/>
          </a:ln>
        </p:spPr>
      </p:sp>
      <p:sp>
        <p:nvSpPr>
          <p:cNvPr id="19" name="anim|1|auto|num"/>
          <p:cNvSpPr txBox="1"/>
          <p:nvPr/>
        </p:nvSpPr>
        <p:spPr>
          <a:xfrm>
            <a:off x="12331700" y="4813300"/>
            <a:ext cx="63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dirty="0">
                <a:solidFill>
                  <a:srgbClr val="8A5A4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03</a:t>
            </a:r>
            <a:endParaRPr lang="en-US" sz="2200" dirty="0"/>
          </a:p>
        </p:txBody>
      </p:sp>
      <p:pic>
        <p:nvPicPr>
          <p:cNvPr id="20" name="anim|1|auto|icon" descr="/home/claude/havk/assets/f7_cpu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15650" y="5207000"/>
            <a:ext cx="812800" cy="812800"/>
          </a:xfrm>
          <a:prstGeom prst="rect">
            <a:avLst/>
          </a:prstGeom>
        </p:spPr>
      </p:pic>
      <p:sp>
        <p:nvSpPr>
          <p:cNvPr id="21" name="anim|1|auto|title"/>
          <p:cNvSpPr txBox="1"/>
          <p:nvPr/>
        </p:nvSpPr>
        <p:spPr>
          <a:xfrm>
            <a:off x="9728200" y="6299200"/>
            <a:ext cx="31877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spc="-120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IA analisa</a:t>
            </a:r>
            <a:endParaRPr lang="en-US" sz="3000" dirty="0"/>
          </a:p>
        </p:txBody>
      </p:sp>
      <p:sp>
        <p:nvSpPr>
          <p:cNvPr id="22" name="anim|1|auto|desc"/>
          <p:cNvSpPr txBox="1"/>
          <p:nvPr/>
        </p:nvSpPr>
        <p:spPr>
          <a:xfrm>
            <a:off x="9728200" y="6959600"/>
            <a:ext cx="3187700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400"/>
              </a:lnSpc>
              <a:buNone/>
            </a:pPr>
            <a:r>
              <a:rPr lang="en-US" sz="2500" dirty="0">
                <a:solidFill>
                  <a:srgbClr val="D9D9D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Padrões, tendências e oportunidades</a:t>
            </a:r>
            <a:endParaRPr lang="en-US" sz="2500" dirty="0"/>
          </a:p>
        </p:txBody>
      </p:sp>
      <p:pic>
        <p:nvPicPr>
          <p:cNvPr id="23" name="anim|1|auto|arrow" descr="/home/claude/havk/assets/f7_arrow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271500" y="6286500"/>
            <a:ext cx="457200" cy="457200"/>
          </a:xfrm>
          <a:prstGeom prst="rect">
            <a:avLst/>
          </a:prstGeom>
        </p:spPr>
      </p:pic>
      <p:sp>
        <p:nvSpPr>
          <p:cNvPr id="24" name="anim|1|auto|card"/>
          <p:cNvSpPr/>
          <p:nvPr/>
        </p:nvSpPr>
        <p:spPr>
          <a:xfrm>
            <a:off x="13779500" y="4610100"/>
            <a:ext cx="3797300" cy="3810000"/>
          </a:xfrm>
          <a:prstGeom prst="roundRect">
            <a:avLst>
              <a:gd name="adj" fmla="val 6020"/>
            </a:avLst>
          </a:prstGeom>
          <a:solidFill>
            <a:srgbClr val="000000">
              <a:alpha val="65000"/>
            </a:srgbClr>
          </a:solidFill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  <a:prstDash val="solid"/>
          </a:ln>
        </p:spPr>
      </p:sp>
      <p:sp>
        <p:nvSpPr>
          <p:cNvPr id="25" name="anim|1|auto|num"/>
          <p:cNvSpPr txBox="1"/>
          <p:nvPr/>
        </p:nvSpPr>
        <p:spPr>
          <a:xfrm>
            <a:off x="16687800" y="4813300"/>
            <a:ext cx="63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dirty="0">
                <a:solidFill>
                  <a:srgbClr val="8A5A4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04</a:t>
            </a:r>
            <a:endParaRPr lang="en-US" sz="2200" dirty="0"/>
          </a:p>
        </p:txBody>
      </p:sp>
      <p:pic>
        <p:nvPicPr>
          <p:cNvPr id="26" name="anim|1|auto|icon" descr="/home/claude/havk/assets/f7_target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271750" y="5207000"/>
            <a:ext cx="812800" cy="812800"/>
          </a:xfrm>
          <a:prstGeom prst="rect">
            <a:avLst/>
          </a:prstGeom>
        </p:spPr>
      </p:pic>
      <p:sp>
        <p:nvSpPr>
          <p:cNvPr id="27" name="anim|1|auto|title"/>
          <p:cNvSpPr txBox="1"/>
          <p:nvPr/>
        </p:nvSpPr>
        <p:spPr>
          <a:xfrm>
            <a:off x="14084300" y="6299200"/>
            <a:ext cx="31877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spc="-120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Você decide</a:t>
            </a:r>
            <a:endParaRPr lang="en-US" sz="3000" dirty="0"/>
          </a:p>
        </p:txBody>
      </p:sp>
      <p:sp>
        <p:nvSpPr>
          <p:cNvPr id="28" name="anim|1|auto|desc"/>
          <p:cNvSpPr txBox="1"/>
          <p:nvPr/>
        </p:nvSpPr>
        <p:spPr>
          <a:xfrm>
            <a:off x="14084300" y="6959600"/>
            <a:ext cx="3187700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400"/>
              </a:lnSpc>
              <a:buNone/>
            </a:pPr>
            <a:r>
              <a:rPr lang="en-US" sz="2500" dirty="0">
                <a:solidFill>
                  <a:srgbClr val="D9D9D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Insights práticos para o próximo vídeo</a:t>
            </a:r>
            <a:endParaRPr lang="en-US" sz="25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havk/assets/headerlin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168400"/>
          </a:xfrm>
          <a:prstGeom prst="rect">
            <a:avLst/>
          </a:prstGeom>
        </p:spPr>
      </p:pic>
      <p:pic>
        <p:nvPicPr>
          <p:cNvPr id="3" name="Image 1" descr="Logo HAV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1029" y="197095"/>
            <a:ext cx="2070100" cy="53557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1200" y="2070100"/>
            <a:ext cx="11430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spc="-235" kern="0" dirty="0">
                <a:solidFill>
                  <a:srgbClr val="FFFFFF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Tecnologias Utilizadas</a:t>
            </a:r>
            <a:endParaRPr lang="en-US" sz="5600" dirty="0"/>
          </a:p>
        </p:txBody>
      </p:sp>
      <p:sp>
        <p:nvSpPr>
          <p:cNvPr id="6" name="Text 1"/>
          <p:cNvSpPr txBox="1"/>
          <p:nvPr/>
        </p:nvSpPr>
        <p:spPr>
          <a:xfrm>
            <a:off x="711200" y="3543300"/>
            <a:ext cx="391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spc="-96" kern="0" dirty="0">
                <a:solidFill>
                  <a:srgbClr val="F0A06A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Front-end</a:t>
            </a:r>
            <a:endParaRPr lang="en-US" sz="2400" dirty="0"/>
          </a:p>
        </p:txBody>
      </p:sp>
      <p:sp>
        <p:nvSpPr>
          <p:cNvPr id="7" name="Shape 2"/>
          <p:cNvSpPr/>
          <p:nvPr/>
        </p:nvSpPr>
        <p:spPr>
          <a:xfrm>
            <a:off x="711200" y="4178300"/>
            <a:ext cx="3911600" cy="1625600"/>
          </a:xfrm>
          <a:prstGeom prst="roundRect">
            <a:avLst>
              <a:gd name="adj" fmla="val 14063"/>
            </a:avLst>
          </a:prstGeom>
          <a:solidFill>
            <a:srgbClr val="000000">
              <a:alpha val="65000"/>
            </a:srgbClr>
          </a:solidFill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  <a:prstDash val="solid"/>
          </a:ln>
        </p:spPr>
      </p:sp>
      <p:pic>
        <p:nvPicPr>
          <p:cNvPr id="8" name="Image 2" descr="Logo Angular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00" y="4508500"/>
            <a:ext cx="965200" cy="965200"/>
          </a:xfrm>
          <a:prstGeom prst="rect">
            <a:avLst/>
          </a:prstGeom>
        </p:spPr>
      </p:pic>
      <p:sp>
        <p:nvSpPr>
          <p:cNvPr id="9" name="Text 3"/>
          <p:cNvSpPr txBox="1"/>
          <p:nvPr/>
        </p:nvSpPr>
        <p:spPr>
          <a:xfrm>
            <a:off x="2235200" y="4178300"/>
            <a:ext cx="2235200" cy="16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spc="-112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Angular</a:t>
            </a:r>
            <a:endParaRPr lang="en-US" sz="2800" dirty="0"/>
          </a:p>
        </p:txBody>
      </p:sp>
      <p:sp>
        <p:nvSpPr>
          <p:cNvPr id="10" name="Shape 4"/>
          <p:cNvSpPr/>
          <p:nvPr/>
        </p:nvSpPr>
        <p:spPr>
          <a:xfrm>
            <a:off x="711200" y="6083300"/>
            <a:ext cx="3911600" cy="1625600"/>
          </a:xfrm>
          <a:prstGeom prst="roundRect">
            <a:avLst>
              <a:gd name="adj" fmla="val 14063"/>
            </a:avLst>
          </a:prstGeom>
          <a:solidFill>
            <a:srgbClr val="000000">
              <a:alpha val="65000"/>
            </a:srgbClr>
          </a:solidFill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  <a:prstDash val="solid"/>
          </a:ln>
        </p:spPr>
      </p:sp>
      <p:pic>
        <p:nvPicPr>
          <p:cNvPr id="11" name="Image 3" descr="Logo TypeScript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000" y="6413500"/>
            <a:ext cx="965200" cy="965200"/>
          </a:xfrm>
          <a:prstGeom prst="rect">
            <a:avLst/>
          </a:prstGeom>
        </p:spPr>
      </p:pic>
      <p:sp>
        <p:nvSpPr>
          <p:cNvPr id="12" name="Text 5"/>
          <p:cNvSpPr txBox="1"/>
          <p:nvPr/>
        </p:nvSpPr>
        <p:spPr>
          <a:xfrm>
            <a:off x="2235200" y="6083300"/>
            <a:ext cx="2235200" cy="16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spc="-112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TypeScript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5029200" y="3543300"/>
            <a:ext cx="391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spc="-96" kern="0" dirty="0">
                <a:solidFill>
                  <a:srgbClr val="F0A06A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Back-end</a:t>
            </a:r>
            <a:endParaRPr lang="en-US" sz="2400" dirty="0"/>
          </a:p>
        </p:txBody>
      </p:sp>
      <p:sp>
        <p:nvSpPr>
          <p:cNvPr id="14" name="Shape 7"/>
          <p:cNvSpPr/>
          <p:nvPr/>
        </p:nvSpPr>
        <p:spPr>
          <a:xfrm>
            <a:off x="5029200" y="4178300"/>
            <a:ext cx="3911600" cy="1625600"/>
          </a:xfrm>
          <a:prstGeom prst="roundRect">
            <a:avLst>
              <a:gd name="adj" fmla="val 14063"/>
            </a:avLst>
          </a:prstGeom>
          <a:solidFill>
            <a:srgbClr val="000000">
              <a:alpha val="65000"/>
            </a:srgbClr>
          </a:solidFill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  <a:prstDash val="solid"/>
          </a:ln>
        </p:spPr>
      </p:sp>
      <p:pic>
        <p:nvPicPr>
          <p:cNvPr id="15" name="Image 4" descr="Logo Java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0" y="4508500"/>
            <a:ext cx="965200" cy="965200"/>
          </a:xfrm>
          <a:prstGeom prst="rect">
            <a:avLst/>
          </a:prstGeom>
        </p:spPr>
      </p:pic>
      <p:sp>
        <p:nvSpPr>
          <p:cNvPr id="16" name="Text 8"/>
          <p:cNvSpPr txBox="1"/>
          <p:nvPr/>
        </p:nvSpPr>
        <p:spPr>
          <a:xfrm>
            <a:off x="6553200" y="4178300"/>
            <a:ext cx="2235200" cy="16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spc="-112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Java</a:t>
            </a:r>
            <a:endParaRPr lang="en-US" sz="2800" dirty="0"/>
          </a:p>
        </p:txBody>
      </p:sp>
      <p:sp>
        <p:nvSpPr>
          <p:cNvPr id="17" name="Shape 9"/>
          <p:cNvSpPr/>
          <p:nvPr/>
        </p:nvSpPr>
        <p:spPr>
          <a:xfrm>
            <a:off x="5029200" y="6083300"/>
            <a:ext cx="3911600" cy="1625600"/>
          </a:xfrm>
          <a:prstGeom prst="roundRect">
            <a:avLst>
              <a:gd name="adj" fmla="val 14063"/>
            </a:avLst>
          </a:prstGeom>
          <a:solidFill>
            <a:srgbClr val="000000">
              <a:alpha val="65000"/>
            </a:srgbClr>
          </a:solidFill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  <a:prstDash val="solid"/>
          </a:ln>
        </p:spPr>
      </p:sp>
      <p:pic>
        <p:nvPicPr>
          <p:cNvPr id="18" name="Image 5" descr="Logo Spring Boot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0" y="6413500"/>
            <a:ext cx="965200" cy="965200"/>
          </a:xfrm>
          <a:prstGeom prst="rect">
            <a:avLst/>
          </a:prstGeom>
        </p:spPr>
      </p:pic>
      <p:sp>
        <p:nvSpPr>
          <p:cNvPr id="19" name="Text 10"/>
          <p:cNvSpPr txBox="1"/>
          <p:nvPr/>
        </p:nvSpPr>
        <p:spPr>
          <a:xfrm>
            <a:off x="6553200" y="6083300"/>
            <a:ext cx="2235200" cy="16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spc="-112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Spring Boot</a:t>
            </a:r>
            <a:endParaRPr lang="en-US" sz="2800" dirty="0"/>
          </a:p>
        </p:txBody>
      </p:sp>
      <p:sp>
        <p:nvSpPr>
          <p:cNvPr id="20" name="Text 11"/>
          <p:cNvSpPr txBox="1"/>
          <p:nvPr/>
        </p:nvSpPr>
        <p:spPr>
          <a:xfrm>
            <a:off x="9347200" y="3543300"/>
            <a:ext cx="391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spc="-96" kern="0" dirty="0">
                <a:solidFill>
                  <a:srgbClr val="F0A06A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Dados &amp; Infra</a:t>
            </a:r>
            <a:endParaRPr lang="en-US" sz="2400" dirty="0"/>
          </a:p>
        </p:txBody>
      </p:sp>
      <p:sp>
        <p:nvSpPr>
          <p:cNvPr id="21" name="Shape 12"/>
          <p:cNvSpPr/>
          <p:nvPr/>
        </p:nvSpPr>
        <p:spPr>
          <a:xfrm>
            <a:off x="9347200" y="4178300"/>
            <a:ext cx="3911600" cy="1625600"/>
          </a:xfrm>
          <a:prstGeom prst="roundRect">
            <a:avLst>
              <a:gd name="adj" fmla="val 14063"/>
            </a:avLst>
          </a:prstGeom>
          <a:solidFill>
            <a:srgbClr val="000000">
              <a:alpha val="65000"/>
            </a:srgbClr>
          </a:solidFill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  <a:prstDash val="solid"/>
          </a:ln>
        </p:spPr>
      </p:sp>
      <p:pic>
        <p:nvPicPr>
          <p:cNvPr id="22" name="Image 6" descr="Logo PostgreSQL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52000" y="4508500"/>
            <a:ext cx="965200" cy="965200"/>
          </a:xfrm>
          <a:prstGeom prst="rect">
            <a:avLst/>
          </a:prstGeom>
        </p:spPr>
      </p:pic>
      <p:sp>
        <p:nvSpPr>
          <p:cNvPr id="23" name="Text 13"/>
          <p:cNvSpPr txBox="1"/>
          <p:nvPr/>
        </p:nvSpPr>
        <p:spPr>
          <a:xfrm>
            <a:off x="10871200" y="4178300"/>
            <a:ext cx="2235200" cy="16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spc="-112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PostgreSQL</a:t>
            </a:r>
            <a:endParaRPr lang="en-US" sz="2800" dirty="0"/>
          </a:p>
        </p:txBody>
      </p:sp>
      <p:sp>
        <p:nvSpPr>
          <p:cNvPr id="24" name="Shape 14"/>
          <p:cNvSpPr/>
          <p:nvPr/>
        </p:nvSpPr>
        <p:spPr>
          <a:xfrm>
            <a:off x="9347200" y="6083300"/>
            <a:ext cx="3911600" cy="1625600"/>
          </a:xfrm>
          <a:prstGeom prst="roundRect">
            <a:avLst>
              <a:gd name="adj" fmla="val 14063"/>
            </a:avLst>
          </a:prstGeom>
          <a:solidFill>
            <a:srgbClr val="000000">
              <a:alpha val="65000"/>
            </a:srgbClr>
          </a:solidFill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  <a:prstDash val="solid"/>
          </a:ln>
        </p:spPr>
      </p:sp>
      <p:pic>
        <p:nvPicPr>
          <p:cNvPr id="25" name="Image 7" descr="Logo Google Cloud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52000" y="6413500"/>
            <a:ext cx="965200" cy="965200"/>
          </a:xfrm>
          <a:prstGeom prst="rect">
            <a:avLst/>
          </a:prstGeom>
        </p:spPr>
      </p:pic>
      <p:sp>
        <p:nvSpPr>
          <p:cNvPr id="26" name="Text 15"/>
          <p:cNvSpPr txBox="1"/>
          <p:nvPr/>
        </p:nvSpPr>
        <p:spPr>
          <a:xfrm>
            <a:off x="10871200" y="6083300"/>
            <a:ext cx="2235200" cy="16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spc="-112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Google Cloud</a:t>
            </a:r>
            <a:endParaRPr lang="en-US" sz="2800" dirty="0"/>
          </a:p>
        </p:txBody>
      </p:sp>
      <p:sp>
        <p:nvSpPr>
          <p:cNvPr id="27" name="Text 16"/>
          <p:cNvSpPr txBox="1"/>
          <p:nvPr/>
        </p:nvSpPr>
        <p:spPr>
          <a:xfrm>
            <a:off x="13665200" y="3543300"/>
            <a:ext cx="391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spc="-96" kern="0" dirty="0">
                <a:solidFill>
                  <a:srgbClr val="F0A06A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IA &amp; Integrações</a:t>
            </a:r>
            <a:endParaRPr lang="en-US" sz="2400" dirty="0"/>
          </a:p>
        </p:txBody>
      </p:sp>
      <p:sp>
        <p:nvSpPr>
          <p:cNvPr id="28" name="Shape 17"/>
          <p:cNvSpPr/>
          <p:nvPr/>
        </p:nvSpPr>
        <p:spPr>
          <a:xfrm>
            <a:off x="13665200" y="4178300"/>
            <a:ext cx="3911600" cy="1625600"/>
          </a:xfrm>
          <a:prstGeom prst="roundRect">
            <a:avLst>
              <a:gd name="adj" fmla="val 14063"/>
            </a:avLst>
          </a:prstGeom>
          <a:solidFill>
            <a:srgbClr val="000000">
              <a:alpha val="65000"/>
            </a:srgbClr>
          </a:solidFill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  <a:prstDash val="solid"/>
          </a:ln>
        </p:spPr>
      </p:sp>
      <p:pic>
        <p:nvPicPr>
          <p:cNvPr id="29" name="Image 8" descr="Logo Gemini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970000" y="4508500"/>
            <a:ext cx="965200" cy="965200"/>
          </a:xfrm>
          <a:prstGeom prst="rect">
            <a:avLst/>
          </a:prstGeom>
        </p:spPr>
      </p:pic>
      <p:sp>
        <p:nvSpPr>
          <p:cNvPr id="30" name="Text 18"/>
          <p:cNvSpPr txBox="1"/>
          <p:nvPr/>
        </p:nvSpPr>
        <p:spPr>
          <a:xfrm>
            <a:off x="15189200" y="4178300"/>
            <a:ext cx="2235200" cy="16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spc="-112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Gemini</a:t>
            </a:r>
            <a:endParaRPr lang="en-US" sz="2800" dirty="0"/>
          </a:p>
        </p:txBody>
      </p:sp>
      <p:sp>
        <p:nvSpPr>
          <p:cNvPr id="31" name="Shape 19"/>
          <p:cNvSpPr/>
          <p:nvPr/>
        </p:nvSpPr>
        <p:spPr>
          <a:xfrm>
            <a:off x="13665200" y="6083300"/>
            <a:ext cx="3911600" cy="1625600"/>
          </a:xfrm>
          <a:prstGeom prst="roundRect">
            <a:avLst>
              <a:gd name="adj" fmla="val 14063"/>
            </a:avLst>
          </a:prstGeom>
          <a:solidFill>
            <a:srgbClr val="000000">
              <a:alpha val="65000"/>
            </a:srgbClr>
          </a:solidFill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  <a:prstDash val="solid"/>
          </a:ln>
        </p:spPr>
      </p:sp>
      <p:pic>
        <p:nvPicPr>
          <p:cNvPr id="32" name="Image 9" descr="Logo YouTube API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970000" y="6413500"/>
            <a:ext cx="965200" cy="965200"/>
          </a:xfrm>
          <a:prstGeom prst="rect">
            <a:avLst/>
          </a:prstGeom>
        </p:spPr>
      </p:pic>
      <p:sp>
        <p:nvSpPr>
          <p:cNvPr id="33" name="Text 20"/>
          <p:cNvSpPr txBox="1"/>
          <p:nvPr/>
        </p:nvSpPr>
        <p:spPr>
          <a:xfrm>
            <a:off x="15189200" y="6083300"/>
            <a:ext cx="2235200" cy="16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spc="-112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YouTube API</a:t>
            </a:r>
            <a:endParaRPr lang="en-US" sz="2800" dirty="0"/>
          </a:p>
        </p:txBody>
      </p:sp>
      <p:sp>
        <p:nvSpPr>
          <p:cNvPr id="34" name="Text 21"/>
          <p:cNvSpPr txBox="1"/>
          <p:nvPr/>
        </p:nvSpPr>
        <p:spPr>
          <a:xfrm>
            <a:off x="1473200" y="8318500"/>
            <a:ext cx="153416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4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Hoje, a inteligência do HAVK está focada no YouTube: ela entende o formato de vídeo que o criador quer produzir, sem impor um jeito de falar.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havk/assets/headerlin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168400"/>
          </a:xfrm>
          <a:prstGeom prst="rect">
            <a:avLst/>
          </a:prstGeom>
        </p:spPr>
      </p:pic>
      <p:pic>
        <p:nvPicPr>
          <p:cNvPr id="3" name="Image 1" descr="Logo HAV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1029" y="197095"/>
            <a:ext cx="2070100" cy="53557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1200" y="1917700"/>
            <a:ext cx="11430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spc="-235" kern="0" dirty="0">
                <a:solidFill>
                  <a:srgbClr val="FFFFFF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O que já funciona</a:t>
            </a:r>
            <a:endParaRPr lang="en-US" sz="5600" dirty="0"/>
          </a:p>
        </p:txBody>
      </p:sp>
      <p:sp>
        <p:nvSpPr>
          <p:cNvPr id="6" name="Text 1"/>
          <p:cNvSpPr txBox="1"/>
          <p:nvPr/>
        </p:nvSpPr>
        <p:spPr>
          <a:xfrm>
            <a:off x="711200" y="2832100"/>
            <a:ext cx="127000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D9D9D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Um MVP funcional e integrado de ponta a ponta.</a:t>
            </a:r>
            <a:endParaRPr lang="en-US" sz="2800" dirty="0"/>
          </a:p>
        </p:txBody>
      </p:sp>
      <p:sp>
        <p:nvSpPr>
          <p:cNvPr id="7" name="Shape 2"/>
          <p:cNvSpPr/>
          <p:nvPr/>
        </p:nvSpPr>
        <p:spPr>
          <a:xfrm>
            <a:off x="711200" y="4000500"/>
            <a:ext cx="5350933" cy="2540000"/>
          </a:xfrm>
          <a:prstGeom prst="roundRect">
            <a:avLst>
              <a:gd name="adj" fmla="val 9000"/>
            </a:avLst>
          </a:prstGeom>
          <a:solidFill>
            <a:srgbClr val="000000">
              <a:alpha val="65000"/>
            </a:srgbClr>
          </a:solidFill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  <a:prstDash val="solid"/>
          </a:ln>
        </p:spPr>
      </p:sp>
      <p:pic>
        <p:nvPicPr>
          <p:cNvPr id="8" name="Image 2" descr="/home/claude/havk/assets/f6_logi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600" y="4406900"/>
            <a:ext cx="609600" cy="609600"/>
          </a:xfrm>
          <a:prstGeom prst="rect">
            <a:avLst/>
          </a:prstGeom>
        </p:spPr>
      </p:pic>
      <p:sp>
        <p:nvSpPr>
          <p:cNvPr id="9" name="Text 3"/>
          <p:cNvSpPr txBox="1"/>
          <p:nvPr/>
        </p:nvSpPr>
        <p:spPr>
          <a:xfrm>
            <a:off x="1117600" y="5194300"/>
            <a:ext cx="4538133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spc="-120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Login seguro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1117600" y="5753100"/>
            <a:ext cx="4538133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D9D9D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Cadastro e autenticação via OAuth</a:t>
            </a:r>
            <a:endParaRPr lang="en-US" sz="2400" dirty="0"/>
          </a:p>
        </p:txBody>
      </p:sp>
      <p:sp>
        <p:nvSpPr>
          <p:cNvPr id="11" name="Shape 5"/>
          <p:cNvSpPr/>
          <p:nvPr/>
        </p:nvSpPr>
        <p:spPr>
          <a:xfrm>
            <a:off x="6468533" y="4000500"/>
            <a:ext cx="5350933" cy="2540000"/>
          </a:xfrm>
          <a:prstGeom prst="roundRect">
            <a:avLst>
              <a:gd name="adj" fmla="val 9000"/>
            </a:avLst>
          </a:prstGeom>
          <a:solidFill>
            <a:srgbClr val="000000">
              <a:alpha val="65000"/>
            </a:srgbClr>
          </a:solidFill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  <a:prstDash val="solid"/>
          </a:ln>
        </p:spPr>
      </p:sp>
      <p:pic>
        <p:nvPicPr>
          <p:cNvPr id="12" name="Image 3" descr="/home/claude/havk/assets/f6_onboar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4933" y="4406900"/>
            <a:ext cx="609600" cy="609600"/>
          </a:xfrm>
          <a:prstGeom prst="rect">
            <a:avLst/>
          </a:prstGeom>
        </p:spPr>
      </p:pic>
      <p:sp>
        <p:nvSpPr>
          <p:cNvPr id="13" name="Text 6"/>
          <p:cNvSpPr txBox="1"/>
          <p:nvPr/>
        </p:nvSpPr>
        <p:spPr>
          <a:xfrm>
            <a:off x="6874933" y="5194300"/>
            <a:ext cx="4538133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spc="-120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Onboarding</a:t>
            </a:r>
            <a:endParaRPr lang="en-US" sz="3000" dirty="0"/>
          </a:p>
        </p:txBody>
      </p:sp>
      <p:sp>
        <p:nvSpPr>
          <p:cNvPr id="14" name="Text 7"/>
          <p:cNvSpPr txBox="1"/>
          <p:nvPr/>
        </p:nvSpPr>
        <p:spPr>
          <a:xfrm>
            <a:off x="6874933" y="5753100"/>
            <a:ext cx="4538133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D9D9D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Perfil do criador e seus canais</a:t>
            </a:r>
            <a:endParaRPr lang="en-US" sz="2400" dirty="0"/>
          </a:p>
        </p:txBody>
      </p:sp>
      <p:sp>
        <p:nvSpPr>
          <p:cNvPr id="15" name="Shape 8"/>
          <p:cNvSpPr/>
          <p:nvPr/>
        </p:nvSpPr>
        <p:spPr>
          <a:xfrm>
            <a:off x="12225867" y="4000500"/>
            <a:ext cx="5350933" cy="2540000"/>
          </a:xfrm>
          <a:prstGeom prst="roundRect">
            <a:avLst>
              <a:gd name="adj" fmla="val 9000"/>
            </a:avLst>
          </a:prstGeom>
          <a:solidFill>
            <a:srgbClr val="000000">
              <a:alpha val="65000"/>
            </a:srgbClr>
          </a:solidFill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  <a:prstDash val="solid"/>
          </a:ln>
        </p:spPr>
      </p:sp>
      <p:pic>
        <p:nvPicPr>
          <p:cNvPr id="16" name="Image 4" descr="/home/claude/havk/assets/f6_dash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32267" y="4406900"/>
            <a:ext cx="609600" cy="609600"/>
          </a:xfrm>
          <a:prstGeom prst="rect">
            <a:avLst/>
          </a:prstGeom>
        </p:spPr>
      </p:pic>
      <p:sp>
        <p:nvSpPr>
          <p:cNvPr id="17" name="Text 9"/>
          <p:cNvSpPr txBox="1"/>
          <p:nvPr/>
        </p:nvSpPr>
        <p:spPr>
          <a:xfrm>
            <a:off x="12632267" y="5194300"/>
            <a:ext cx="4538133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spc="-120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Dashboard</a:t>
            </a:r>
            <a:endParaRPr lang="en-US" sz="3000" dirty="0"/>
          </a:p>
        </p:txBody>
      </p:sp>
      <p:sp>
        <p:nvSpPr>
          <p:cNvPr id="18" name="Text 10"/>
          <p:cNvSpPr txBox="1"/>
          <p:nvPr/>
        </p:nvSpPr>
        <p:spPr>
          <a:xfrm>
            <a:off x="12632267" y="5753100"/>
            <a:ext cx="4538133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D9D9D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Saúde de cada canal num só lugar</a:t>
            </a:r>
            <a:endParaRPr lang="en-US" sz="2400" dirty="0"/>
          </a:p>
        </p:txBody>
      </p:sp>
      <p:sp>
        <p:nvSpPr>
          <p:cNvPr id="19" name="Shape 11"/>
          <p:cNvSpPr/>
          <p:nvPr/>
        </p:nvSpPr>
        <p:spPr>
          <a:xfrm>
            <a:off x="711200" y="6946900"/>
            <a:ext cx="5350933" cy="2540000"/>
          </a:xfrm>
          <a:prstGeom prst="roundRect">
            <a:avLst>
              <a:gd name="adj" fmla="val 9000"/>
            </a:avLst>
          </a:prstGeom>
          <a:solidFill>
            <a:srgbClr val="000000">
              <a:alpha val="65000"/>
            </a:srgbClr>
          </a:solidFill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  <a:prstDash val="solid"/>
          </a:ln>
        </p:spPr>
      </p:sp>
      <p:pic>
        <p:nvPicPr>
          <p:cNvPr id="20" name="Image 5" descr="/home/claude/havk/assets/f6_tren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7600" y="7353300"/>
            <a:ext cx="609600" cy="609600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1117600" y="8140700"/>
            <a:ext cx="4538133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spc="-120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Tendências</a:t>
            </a:r>
            <a:endParaRPr lang="en-US" sz="3000" dirty="0"/>
          </a:p>
        </p:txBody>
      </p:sp>
      <p:sp>
        <p:nvSpPr>
          <p:cNvPr id="22" name="Text 13"/>
          <p:cNvSpPr txBox="1"/>
          <p:nvPr/>
        </p:nvSpPr>
        <p:spPr>
          <a:xfrm>
            <a:off x="1117600" y="8699500"/>
            <a:ext cx="4538133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D9D9D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Personalizadas para o seu nicho</a:t>
            </a:r>
            <a:endParaRPr lang="en-US" sz="2400" dirty="0"/>
          </a:p>
        </p:txBody>
      </p:sp>
      <p:sp>
        <p:nvSpPr>
          <p:cNvPr id="23" name="Shape 14"/>
          <p:cNvSpPr/>
          <p:nvPr/>
        </p:nvSpPr>
        <p:spPr>
          <a:xfrm>
            <a:off x="6468533" y="6946900"/>
            <a:ext cx="5350933" cy="2540000"/>
          </a:xfrm>
          <a:prstGeom prst="roundRect">
            <a:avLst>
              <a:gd name="adj" fmla="val 9000"/>
            </a:avLst>
          </a:prstGeom>
          <a:solidFill>
            <a:srgbClr val="000000">
              <a:alpha val="65000"/>
            </a:srgbClr>
          </a:solidFill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  <a:prstDash val="solid"/>
          </a:ln>
        </p:spPr>
      </p:sp>
      <p:pic>
        <p:nvPicPr>
          <p:cNvPr id="24" name="Image 6" descr="/home/claude/havk/assets/f6_report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4933" y="7353300"/>
            <a:ext cx="609600" cy="609600"/>
          </a:xfrm>
          <a:prstGeom prst="rect">
            <a:avLst/>
          </a:prstGeom>
        </p:spPr>
      </p:pic>
      <p:sp>
        <p:nvSpPr>
          <p:cNvPr id="25" name="Text 15"/>
          <p:cNvSpPr txBox="1"/>
          <p:nvPr/>
        </p:nvSpPr>
        <p:spPr>
          <a:xfrm>
            <a:off x="6874933" y="8140700"/>
            <a:ext cx="4538133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spc="-120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Relatórios com IA</a:t>
            </a:r>
            <a:endParaRPr lang="en-US" sz="3000" dirty="0"/>
          </a:p>
        </p:txBody>
      </p:sp>
      <p:sp>
        <p:nvSpPr>
          <p:cNvPr id="26" name="Text 16"/>
          <p:cNvSpPr txBox="1"/>
          <p:nvPr/>
        </p:nvSpPr>
        <p:spPr>
          <a:xfrm>
            <a:off x="6874933" y="8699500"/>
            <a:ext cx="4538133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D9D9D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Com fontes citadas e histórico</a:t>
            </a:r>
            <a:endParaRPr lang="en-US" sz="2400" dirty="0"/>
          </a:p>
        </p:txBody>
      </p:sp>
      <p:sp>
        <p:nvSpPr>
          <p:cNvPr id="27" name="Shape 17"/>
          <p:cNvSpPr/>
          <p:nvPr/>
        </p:nvSpPr>
        <p:spPr>
          <a:xfrm>
            <a:off x="12225867" y="6946900"/>
            <a:ext cx="5350933" cy="2540000"/>
          </a:xfrm>
          <a:prstGeom prst="roundRect">
            <a:avLst>
              <a:gd name="adj" fmla="val 9000"/>
            </a:avLst>
          </a:prstGeom>
          <a:solidFill>
            <a:srgbClr val="000000">
              <a:alpha val="65000"/>
            </a:srgbClr>
          </a:solidFill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  <a:prstDash val="solid"/>
          </a:ln>
        </p:spPr>
      </p:sp>
      <p:pic>
        <p:nvPicPr>
          <p:cNvPr id="28" name="Image 7" descr="/home/claude/havk/assets/f6_script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632267" y="7353300"/>
            <a:ext cx="609600" cy="609600"/>
          </a:xfrm>
          <a:prstGeom prst="rect">
            <a:avLst/>
          </a:prstGeom>
        </p:spPr>
      </p:pic>
      <p:sp>
        <p:nvSpPr>
          <p:cNvPr id="29" name="Text 18"/>
          <p:cNvSpPr txBox="1"/>
          <p:nvPr/>
        </p:nvSpPr>
        <p:spPr>
          <a:xfrm>
            <a:off x="12632267" y="8140700"/>
            <a:ext cx="4538133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spc="-120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Roteiros por formato</a:t>
            </a:r>
            <a:endParaRPr lang="en-US" sz="3000" dirty="0"/>
          </a:p>
        </p:txBody>
      </p:sp>
      <p:sp>
        <p:nvSpPr>
          <p:cNvPr id="30" name="Text 19"/>
          <p:cNvSpPr txBox="1"/>
          <p:nvPr/>
        </p:nvSpPr>
        <p:spPr>
          <a:xfrm>
            <a:off x="12632267" y="8699500"/>
            <a:ext cx="4538133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D9D9D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HPS, storytelling e mais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0B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|autoplay|4950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5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havk/assets/headerlin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168400"/>
          </a:xfrm>
          <a:prstGeom prst="rect">
            <a:avLst/>
          </a:prstGeom>
        </p:spPr>
      </p:pic>
      <p:pic>
        <p:nvPicPr>
          <p:cNvPr id="3" name="Image 1" descr="Logo HAV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1029" y="197095"/>
            <a:ext cx="2070100" cy="53557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1200" y="2832100"/>
            <a:ext cx="11430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spc="-235" kern="0" dirty="0">
                <a:solidFill>
                  <a:srgbClr val="FFFFFF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Próximos passos</a:t>
            </a:r>
            <a:endParaRPr lang="en-US" sz="5600" dirty="0"/>
          </a:p>
        </p:txBody>
      </p:sp>
      <p:sp>
        <p:nvSpPr>
          <p:cNvPr id="6" name="Text 1"/>
          <p:cNvSpPr txBox="1"/>
          <p:nvPr/>
        </p:nvSpPr>
        <p:spPr>
          <a:xfrm>
            <a:off x="711200" y="3746500"/>
            <a:ext cx="139700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D9D9D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Do YouTube para todo o ecossistema do criador.</a:t>
            </a:r>
            <a:endParaRPr lang="en-US" sz="2800" dirty="0"/>
          </a:p>
        </p:txBody>
      </p:sp>
      <p:sp>
        <p:nvSpPr>
          <p:cNvPr id="7" name="Shape 2"/>
          <p:cNvSpPr/>
          <p:nvPr/>
        </p:nvSpPr>
        <p:spPr>
          <a:xfrm>
            <a:off x="711200" y="5016500"/>
            <a:ext cx="5350933" cy="3556000"/>
          </a:xfrm>
          <a:prstGeom prst="roundRect">
            <a:avLst>
              <a:gd name="adj" fmla="val 6429"/>
            </a:avLst>
          </a:prstGeom>
          <a:solidFill>
            <a:srgbClr val="000000">
              <a:alpha val="65000"/>
            </a:srgbClr>
          </a:solidFill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  <a:prstDash val="solid"/>
          </a:ln>
        </p:spPr>
      </p:sp>
      <p:pic>
        <p:nvPicPr>
          <p:cNvPr id="8" name="Image 2" descr="/home/claude/havk/assets/f8_zap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0267" y="5461000"/>
            <a:ext cx="812800" cy="812800"/>
          </a:xfrm>
          <a:prstGeom prst="rect">
            <a:avLst/>
          </a:prstGeom>
        </p:spPr>
      </p:pic>
      <p:sp>
        <p:nvSpPr>
          <p:cNvPr id="9" name="Text 3"/>
          <p:cNvSpPr txBox="1"/>
          <p:nvPr/>
        </p:nvSpPr>
        <p:spPr>
          <a:xfrm>
            <a:off x="1168400" y="6578600"/>
            <a:ext cx="4436533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spc="-128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APIs de tendência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1168400" y="7264400"/>
            <a:ext cx="4436533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400"/>
              </a:lnSpc>
              <a:buNone/>
            </a:pPr>
            <a:r>
              <a:rPr lang="en-US" sz="2600" dirty="0">
                <a:solidFill>
                  <a:srgbClr val="D9D9D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Novas fontes para detectar o que está crescendo</a:t>
            </a:r>
            <a:endParaRPr lang="en-US" sz="2600" dirty="0"/>
          </a:p>
        </p:txBody>
      </p:sp>
      <p:sp>
        <p:nvSpPr>
          <p:cNvPr id="11" name="Shape 5"/>
          <p:cNvSpPr/>
          <p:nvPr/>
        </p:nvSpPr>
        <p:spPr>
          <a:xfrm>
            <a:off x="6468533" y="5016500"/>
            <a:ext cx="5350933" cy="3556000"/>
          </a:xfrm>
          <a:prstGeom prst="roundRect">
            <a:avLst>
              <a:gd name="adj" fmla="val 6429"/>
            </a:avLst>
          </a:prstGeom>
          <a:solidFill>
            <a:srgbClr val="000000">
              <a:alpha val="65000"/>
            </a:srgbClr>
          </a:solidFill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  <a:prstDash val="solid"/>
          </a:ln>
        </p:spPr>
      </p:sp>
      <p:pic>
        <p:nvPicPr>
          <p:cNvPr id="12" name="Image 3" descr="/home/claude/havk/assets/f8_shar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7600" y="5461000"/>
            <a:ext cx="812800" cy="812800"/>
          </a:xfrm>
          <a:prstGeom prst="rect">
            <a:avLst/>
          </a:prstGeom>
        </p:spPr>
      </p:pic>
      <p:sp>
        <p:nvSpPr>
          <p:cNvPr id="13" name="Text 6"/>
          <p:cNvSpPr txBox="1"/>
          <p:nvPr/>
        </p:nvSpPr>
        <p:spPr>
          <a:xfrm>
            <a:off x="6925733" y="6578600"/>
            <a:ext cx="4436533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spc="-128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Novas plataformas</a:t>
            </a:r>
            <a:endParaRPr lang="en-US" sz="3200" dirty="0"/>
          </a:p>
        </p:txBody>
      </p:sp>
      <p:sp>
        <p:nvSpPr>
          <p:cNvPr id="14" name="Text 7"/>
          <p:cNvSpPr txBox="1"/>
          <p:nvPr/>
        </p:nvSpPr>
        <p:spPr>
          <a:xfrm>
            <a:off x="6925733" y="7264400"/>
            <a:ext cx="4436533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400"/>
              </a:lnSpc>
              <a:buNone/>
            </a:pPr>
            <a:r>
              <a:rPr lang="en-US" sz="2600" dirty="0">
                <a:solidFill>
                  <a:srgbClr val="D9D9D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Integração com outras redes sociais</a:t>
            </a:r>
            <a:endParaRPr lang="en-US" sz="2600" dirty="0"/>
          </a:p>
        </p:txBody>
      </p:sp>
      <p:sp>
        <p:nvSpPr>
          <p:cNvPr id="15" name="Shape 8"/>
          <p:cNvSpPr/>
          <p:nvPr/>
        </p:nvSpPr>
        <p:spPr>
          <a:xfrm>
            <a:off x="12225867" y="5016500"/>
            <a:ext cx="5350933" cy="3556000"/>
          </a:xfrm>
          <a:prstGeom prst="roundRect">
            <a:avLst>
              <a:gd name="adj" fmla="val 6429"/>
            </a:avLst>
          </a:prstGeom>
          <a:solidFill>
            <a:srgbClr val="000000">
              <a:alpha val="65000"/>
            </a:srgbClr>
          </a:solidFill>
          <a:ln w="22225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  <a:prstDash val="solid"/>
          </a:ln>
        </p:spPr>
      </p:sp>
      <p:pic>
        <p:nvPicPr>
          <p:cNvPr id="16" name="Image 4" descr="/home/claude/havk/assets/f8_gri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94933" y="5461000"/>
            <a:ext cx="812800" cy="812800"/>
          </a:xfrm>
          <a:prstGeom prst="rect">
            <a:avLst/>
          </a:prstGeom>
        </p:spPr>
      </p:pic>
      <p:sp>
        <p:nvSpPr>
          <p:cNvPr id="17" name="Text 9"/>
          <p:cNvSpPr txBox="1"/>
          <p:nvPr/>
        </p:nvSpPr>
        <p:spPr>
          <a:xfrm>
            <a:off x="12683067" y="6578600"/>
            <a:ext cx="4436533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spc="-128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Painel centralizado</a:t>
            </a:r>
            <a:endParaRPr lang="en-US" sz="3200" dirty="0"/>
          </a:p>
        </p:txBody>
      </p:sp>
      <p:sp>
        <p:nvSpPr>
          <p:cNvPr id="18" name="Text 10"/>
          <p:cNvSpPr txBox="1"/>
          <p:nvPr/>
        </p:nvSpPr>
        <p:spPr>
          <a:xfrm>
            <a:off x="12683067" y="7264400"/>
            <a:ext cx="4436533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400"/>
              </a:lnSpc>
              <a:buNone/>
            </a:pPr>
            <a:r>
              <a:rPr lang="en-US" sz="2600" dirty="0">
                <a:solidFill>
                  <a:srgbClr val="D9D9D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Todos os canais do criador em um só lugar</a:t>
            </a:r>
            <a:endParaRPr lang="en-US" sz="2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 HAV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1029" y="271707"/>
            <a:ext cx="2070100" cy="53557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24000" y="3429000"/>
            <a:ext cx="1524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400" spc="-256" kern="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O futuro do conteúdo é inteligente.</a:t>
            </a:r>
            <a:endParaRPr lang="en-US" sz="6400" dirty="0"/>
          </a:p>
        </p:txBody>
      </p:sp>
      <p:sp>
        <p:nvSpPr>
          <p:cNvPr id="4" name="Text 1"/>
          <p:cNvSpPr txBox="1"/>
          <p:nvPr/>
        </p:nvSpPr>
        <p:spPr>
          <a:xfrm>
            <a:off x="1524000" y="4699000"/>
            <a:ext cx="1524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spc="-160" kern="0" dirty="0">
                <a:gradFill rotWithShape="1">
                  <a:gsLst>
                    <a:gs pos="0">
                      <a:srgbClr val="F3C252"/>
                    </a:gs>
                    <a:gs pos="100000">
                      <a:srgbClr val="F58F4A"/>
                    </a:gs>
                  </a:gsLst>
                  <a:lin ang="0" scaled="0"/>
                </a:gra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Menos adivinhação. Mais dados.</a:t>
            </a:r>
            <a:endParaRPr lang="en-US" sz="4000" dirty="0"/>
          </a:p>
        </p:txBody>
      </p:sp>
      <p:sp>
        <p:nvSpPr>
          <p:cNvPr id="5" name="anim|1|auto|pill"/>
          <p:cNvSpPr/>
          <p:nvPr/>
        </p:nvSpPr>
        <p:spPr>
          <a:xfrm>
            <a:off x="1778000" y="7366000"/>
            <a:ext cx="14732000" cy="1397000"/>
          </a:xfrm>
          <a:prstGeom prst="roundRect">
            <a:avLst>
              <a:gd name="adj" fmla="val 50000"/>
            </a:avLst>
          </a:prstGeom>
          <a:solidFill>
            <a:srgbClr val="000000">
              <a:alpha val="60000"/>
            </a:srgbClr>
          </a:solidFill>
          <a:ln w="25400">
            <a:gradFill rotWithShape="1">
              <a:gsLst>
                <a:gs pos="0">
                  <a:srgbClr val="D56A46"/>
                </a:gs>
                <a:gs pos="50000">
                  <a:srgbClr val="6E3218"/>
                </a:gs>
                <a:gs pos="100000">
                  <a:srgbClr val="D56A46"/>
                </a:gs>
              </a:gsLst>
              <a:lin ang="8100000" scaled="0"/>
            </a:gradFill>
            <a:prstDash val="solid"/>
          </a:ln>
        </p:spPr>
      </p:sp>
      <p:sp>
        <p:nvSpPr>
          <p:cNvPr id="6" name="anim|1|auto|cta"/>
          <p:cNvSpPr txBox="1"/>
          <p:nvPr/>
        </p:nvSpPr>
        <p:spPr>
          <a:xfrm>
            <a:off x="1778000" y="7366000"/>
            <a:ext cx="147320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spc="-194" kern="0" dirty="0">
                <a:gradFill rotWithShape="1">
                  <a:gsLst>
                    <a:gs pos="0">
                      <a:srgbClr val="F3C252"/>
                    </a:gs>
                    <a:gs pos="100000">
                      <a:srgbClr val="F58F4A"/>
                    </a:gs>
                  </a:gsLst>
                  <a:lin ang="0" scaled="0"/>
                </a:gradFill>
                <a:latin typeface="League Spartan" pitchFamily="34" charset="0"/>
                <a:ea typeface="League Spartan" pitchFamily="34" charset="-122"/>
                <a:cs typeface="League Spartan" pitchFamily="34" charset="-120"/>
              </a:rPr>
              <a:t>Venha ver o HAVK em ação no nosso estande</a:t>
            </a:r>
            <a:endParaRPr lang="en-US" sz="4400" dirty="0"/>
          </a:p>
        </p:txBody>
      </p:sp>
      <p:sp>
        <p:nvSpPr>
          <p:cNvPr id="7" name="anim|1|auto|vitrine"/>
          <p:cNvSpPr txBox="1"/>
          <p:nvPr/>
        </p:nvSpPr>
        <p:spPr>
          <a:xfrm>
            <a:off x="1524000" y="9118600"/>
            <a:ext cx="15240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dirty="0">
                <a:solidFill>
                  <a:srgbClr val="D9D9D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Conheça mais detalhes na </a:t>
            </a:r>
            <a:pPr algn="ctr" indent="0" marL="0">
              <a:buNone/>
            </a:pPr>
            <a:r>
              <a:rPr lang="en-US" sz="3200" dirty="0">
                <a:solidFill>
                  <a:srgbClr val="F0A06A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Vitrine de Talentos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HAVK — Human IA Video Kreator</dc:title>
  <dc:subject>PptxGenJS Presentation</dc:subject>
  <dc:creator>PptxGenJS</dc:creator>
  <cp:lastModifiedBy>PptxGenJS</cp:lastModifiedBy>
  <cp:revision>1</cp:revision>
  <dcterms:created xsi:type="dcterms:W3CDTF">2026-09-30T13:56:12Z</dcterms:created>
  <dcterms:modified xsi:type="dcterms:W3CDTF">2026-09-30T13:56:12Z</dcterms:modified>
</cp:coreProperties>
</file>