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Oswald Bold" panose="00000800000000000000" pitchFamily="2" charset="0"/>
      <p:regular r:id="rId12"/>
      <p:bold r:id="rId13"/>
    </p:embeddedFont>
    <p:embeddedFont>
      <p:font typeface="Rajdhani" panose="020B0604020202020204" charset="0"/>
      <p:regular r:id="rId14"/>
    </p:embeddedFont>
    <p:embeddedFont>
      <p:font typeface="Rajdhani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64DD50-9FA3-9CE0-EDCE-1A723DC204A5}" v="19" dt="2026-10-07T21:45:40.7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07.10.2026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jpe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3863" y="1122041"/>
            <a:ext cx="8030137" cy="2889475"/>
            <a:chOff x="0" y="0"/>
            <a:chExt cx="10706849" cy="38526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706845" cy="3852630"/>
            </a:xfrm>
            <a:custGeom>
              <a:avLst/>
              <a:gdLst/>
              <a:ahLst/>
              <a:cxnLst/>
              <a:rect l="l" t="t" r="r" b="b"/>
              <a:pathLst>
                <a:path w="10706845" h="3852630">
                  <a:moveTo>
                    <a:pt x="0" y="0"/>
                  </a:moveTo>
                  <a:lnTo>
                    <a:pt x="10706845" y="0"/>
                  </a:lnTo>
                  <a:lnTo>
                    <a:pt x="10706845" y="3852630"/>
                  </a:lnTo>
                  <a:lnTo>
                    <a:pt x="0" y="385263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651" b="-19651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0706849" cy="38526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304"/>
                </a:lnSpc>
              </a:pPr>
              <a:r>
                <a:rPr lang="en-US" sz="5254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GESTÃO DE OFICINA, SEM PAPEL E SEM PERDA DE CONTROLE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13863" y="4229636"/>
            <a:ext cx="4942572" cy="913864"/>
            <a:chOff x="0" y="0"/>
            <a:chExt cx="6590096" cy="12184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590100" cy="1218485"/>
            </a:xfrm>
            <a:custGeom>
              <a:avLst/>
              <a:gdLst/>
              <a:ahLst/>
              <a:cxnLst/>
              <a:rect l="l" t="t" r="r" b="b"/>
              <a:pathLst>
                <a:path w="6590100" h="1218485">
                  <a:moveTo>
                    <a:pt x="0" y="0"/>
                  </a:moveTo>
                  <a:lnTo>
                    <a:pt x="6590100" y="0"/>
                  </a:lnTo>
                  <a:lnTo>
                    <a:pt x="6590100" y="1218485"/>
                  </a:lnTo>
                  <a:lnTo>
                    <a:pt x="0" y="121848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5274" r="-48582" b="-97888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6590096" cy="12184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2"/>
                </a:lnSpc>
              </a:pPr>
              <a:r>
                <a:rPr lang="en-US" sz="2702">
                  <a:solidFill>
                    <a:srgbClr val="AAAAAA"/>
                  </a:solidFill>
                  <a:latin typeface="Rajdhani"/>
                  <a:ea typeface="Rajdhani"/>
                  <a:cs typeface="Rajdhani"/>
                  <a:sym typeface="Rajdhani"/>
                </a:rPr>
                <a:t>Do orçamento ao fluxo de caixa,</a:t>
              </a:r>
            </a:p>
            <a:p>
              <a:pPr algn="l">
                <a:lnSpc>
                  <a:spcPts val="3242"/>
                </a:lnSpc>
              </a:pPr>
              <a:r>
                <a:rPr lang="en-US" sz="2702" b="1">
                  <a:solidFill>
                    <a:srgbClr val="AAAAAA"/>
                  </a:solidFill>
                  <a:latin typeface="Rajdhani Bold"/>
                  <a:ea typeface="Rajdhani Bold"/>
                  <a:cs typeface="Rajdhani Bold"/>
                  <a:sym typeface="Rajdhani Bold"/>
                </a:rPr>
                <a:t>tudo no mesmo eixo.</a:t>
              </a:r>
            </a:p>
          </p:txBody>
        </p:sp>
      </p:grpSp>
      <p:sp>
        <p:nvSpPr>
          <p:cNvPr id="8" name="AutoShape 8"/>
          <p:cNvSpPr/>
          <p:nvPr/>
        </p:nvSpPr>
        <p:spPr>
          <a:xfrm flipV="1">
            <a:off x="1028782" y="7819932"/>
            <a:ext cx="5221997" cy="0"/>
          </a:xfrm>
          <a:prstGeom prst="line">
            <a:avLst/>
          </a:prstGeom>
          <a:ln w="19050" cap="rnd">
            <a:solidFill>
              <a:srgbClr val="CC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>
            <a:off x="8904187" y="3885020"/>
            <a:ext cx="8355113" cy="2516959"/>
          </a:xfrm>
          <a:custGeom>
            <a:avLst/>
            <a:gdLst/>
            <a:ahLst/>
            <a:cxnLst/>
            <a:rect l="l" t="t" r="r" b="b"/>
            <a:pathLst>
              <a:path w="8355113" h="2516959">
                <a:moveTo>
                  <a:pt x="0" y="0"/>
                </a:moveTo>
                <a:lnTo>
                  <a:pt x="8355113" y="0"/>
                </a:lnTo>
                <a:lnTo>
                  <a:pt x="8355113" y="2516960"/>
                </a:lnTo>
                <a:lnTo>
                  <a:pt x="0" y="25169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0" y="0"/>
            <a:ext cx="208817" cy="10287000"/>
            <a:chOff x="0" y="0"/>
            <a:chExt cx="22064" cy="108695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090" cy="1086993"/>
            </a:xfrm>
            <a:custGeom>
              <a:avLst/>
              <a:gdLst/>
              <a:ahLst/>
              <a:cxnLst/>
              <a:rect l="l" t="t" r="r" b="b"/>
              <a:pathLst>
                <a:path w="22090" h="1086993">
                  <a:moveTo>
                    <a:pt x="0" y="0"/>
                  </a:moveTo>
                  <a:lnTo>
                    <a:pt x="22090" y="0"/>
                  </a:lnTo>
                  <a:lnTo>
                    <a:pt x="22090" y="1086993"/>
                  </a:lnTo>
                  <a:lnTo>
                    <a:pt x="0" y="1086993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6019633"/>
            <a:ext cx="5222079" cy="1187507"/>
            <a:chOff x="0" y="0"/>
            <a:chExt cx="6962772" cy="158334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962665" cy="1583343"/>
            </a:xfrm>
            <a:custGeom>
              <a:avLst/>
              <a:gdLst/>
              <a:ahLst/>
              <a:cxnLst/>
              <a:rect l="l" t="t" r="r" b="b"/>
              <a:pathLst>
                <a:path w="6962665" h="1583343">
                  <a:moveTo>
                    <a:pt x="287188" y="0"/>
                  </a:moveTo>
                  <a:lnTo>
                    <a:pt x="6675477" y="0"/>
                  </a:lnTo>
                  <a:cubicBezTo>
                    <a:pt x="6834087" y="0"/>
                    <a:pt x="6962665" y="128578"/>
                    <a:pt x="6962665" y="287188"/>
                  </a:cubicBezTo>
                  <a:lnTo>
                    <a:pt x="6962665" y="1296155"/>
                  </a:lnTo>
                  <a:cubicBezTo>
                    <a:pt x="6962665" y="1454764"/>
                    <a:pt x="6834087" y="1583343"/>
                    <a:pt x="6675477" y="1583343"/>
                  </a:cubicBezTo>
                  <a:lnTo>
                    <a:pt x="287188" y="1583343"/>
                  </a:lnTo>
                  <a:cubicBezTo>
                    <a:pt x="128578" y="1583343"/>
                    <a:pt x="0" y="1454764"/>
                    <a:pt x="0" y="1296155"/>
                  </a:cubicBezTo>
                  <a:lnTo>
                    <a:pt x="0" y="287188"/>
                  </a:lnTo>
                  <a:cubicBezTo>
                    <a:pt x="0" y="128578"/>
                    <a:pt x="128578" y="0"/>
                    <a:pt x="287188" y="0"/>
                  </a:cubicBezTo>
                  <a:close/>
                </a:path>
              </a:pathLst>
            </a:custGeom>
            <a:solidFill>
              <a:srgbClr val="161616"/>
            </a:solidFill>
            <a:ln w="19065" cap="rnd">
              <a:solidFill>
                <a:srgbClr val="2A2A2A"/>
              </a:solidFill>
              <a:prstDash val="solid"/>
              <a:round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1693214" y="6157110"/>
            <a:ext cx="3893051" cy="912553"/>
            <a:chOff x="0" y="0"/>
            <a:chExt cx="5190735" cy="121673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190733" cy="1216737"/>
            </a:xfrm>
            <a:custGeom>
              <a:avLst/>
              <a:gdLst/>
              <a:ahLst/>
              <a:cxnLst/>
              <a:rect l="l" t="t" r="r" b="b"/>
              <a:pathLst>
                <a:path w="5190733" h="1216737">
                  <a:moveTo>
                    <a:pt x="0" y="0"/>
                  </a:moveTo>
                  <a:lnTo>
                    <a:pt x="5190733" y="0"/>
                  </a:lnTo>
                  <a:lnTo>
                    <a:pt x="5190733" y="1216737"/>
                  </a:lnTo>
                  <a:lnTo>
                    <a:pt x="0" y="121673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919" b="-56919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9525"/>
              <a:ext cx="5190735" cy="120721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 spc="212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SISTEMA DE GERENCIAMENTO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1304869" y="6494890"/>
            <a:ext cx="236992" cy="236992"/>
          </a:xfrm>
          <a:custGeom>
            <a:avLst/>
            <a:gdLst/>
            <a:ahLst/>
            <a:cxnLst/>
            <a:rect l="l" t="t" r="r" b="b"/>
            <a:pathLst>
              <a:path w="236992" h="236992">
                <a:moveTo>
                  <a:pt x="0" y="0"/>
                </a:moveTo>
                <a:lnTo>
                  <a:pt x="236993" y="0"/>
                </a:lnTo>
                <a:lnTo>
                  <a:pt x="236993" y="236993"/>
                </a:lnTo>
                <a:lnTo>
                  <a:pt x="0" y="2369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0147" y="456506"/>
            <a:ext cx="12216784" cy="1012915"/>
            <a:chOff x="0" y="0"/>
            <a:chExt cx="16289045" cy="13505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89046" cy="1350557"/>
            </a:xfrm>
            <a:custGeom>
              <a:avLst/>
              <a:gdLst/>
              <a:ahLst/>
              <a:cxnLst/>
              <a:rect l="l" t="t" r="r" b="b"/>
              <a:pathLst>
                <a:path w="16289046" h="1350557">
                  <a:moveTo>
                    <a:pt x="0" y="0"/>
                  </a:moveTo>
                  <a:lnTo>
                    <a:pt x="16289046" y="0"/>
                  </a:lnTo>
                  <a:lnTo>
                    <a:pt x="16289046" y="1350557"/>
                  </a:lnTo>
                  <a:lnTo>
                    <a:pt x="0" y="135055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1129" b="-16888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6289045" cy="1341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3"/>
                </a:lnSpc>
              </a:pPr>
              <a:r>
                <a:rPr lang="en-US" sz="4203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EQUIPE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1028708" y="1677658"/>
            <a:ext cx="13063270" cy="22800"/>
          </a:xfrm>
          <a:prstGeom prst="line">
            <a:avLst/>
          </a:prstGeom>
          <a:ln w="9525" cap="rnd">
            <a:solidFill>
              <a:srgbClr val="CC0000">
                <a:alpha val="84706"/>
              </a:srgb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1040147" y="1905245"/>
            <a:ext cx="5490686" cy="446141"/>
            <a:chOff x="0" y="0"/>
            <a:chExt cx="7320915" cy="59485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320920" cy="594847"/>
            </a:xfrm>
            <a:custGeom>
              <a:avLst/>
              <a:gdLst/>
              <a:ahLst/>
              <a:cxnLst/>
              <a:rect l="l" t="t" r="r" b="b"/>
              <a:pathLst>
                <a:path w="7320920" h="594847">
                  <a:moveTo>
                    <a:pt x="0" y="0"/>
                  </a:moveTo>
                  <a:lnTo>
                    <a:pt x="7320920" y="0"/>
                  </a:lnTo>
                  <a:lnTo>
                    <a:pt x="7320920" y="594847"/>
                  </a:lnTo>
                  <a:lnTo>
                    <a:pt x="0" y="59484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6730" b="-18288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7320915" cy="5853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82"/>
                </a:lnSpc>
              </a:pPr>
              <a:r>
                <a:rPr lang="en-US" sz="2401">
                  <a:solidFill>
                    <a:srgbClr val="AAAAAA"/>
                  </a:solidFill>
                  <a:latin typeface="Rajdhani"/>
                  <a:ea typeface="Rajdhani"/>
                  <a:cs typeface="Rajdhani"/>
                  <a:sym typeface="Rajdhani"/>
                </a:rPr>
                <a:t>Time de desenvolvimento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7070706" y="9013474"/>
            <a:ext cx="1768478" cy="1655295"/>
          </a:xfrm>
          <a:custGeom>
            <a:avLst/>
            <a:gdLst/>
            <a:ahLst/>
            <a:cxnLst/>
            <a:rect l="l" t="t" r="r" b="b"/>
            <a:pathLst>
              <a:path w="1768478" h="1655295">
                <a:moveTo>
                  <a:pt x="0" y="0"/>
                </a:moveTo>
                <a:lnTo>
                  <a:pt x="1768477" y="0"/>
                </a:lnTo>
                <a:lnTo>
                  <a:pt x="1768477" y="1655295"/>
                </a:lnTo>
                <a:lnTo>
                  <a:pt x="0" y="1655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683670" y="3292762"/>
            <a:ext cx="16920660" cy="4133171"/>
            <a:chOff x="0" y="0"/>
            <a:chExt cx="22560880" cy="5510894"/>
          </a:xfrm>
        </p:grpSpPr>
        <p:grpSp>
          <p:nvGrpSpPr>
            <p:cNvPr id="11" name="Group 11"/>
            <p:cNvGrpSpPr/>
            <p:nvPr/>
          </p:nvGrpSpPr>
          <p:grpSpPr>
            <a:xfrm rot="-10800000">
              <a:off x="0" y="0"/>
              <a:ext cx="4114800" cy="5510894"/>
              <a:chOff x="0" y="0"/>
              <a:chExt cx="812800" cy="108857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1088572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088572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088572"/>
                    </a:lnTo>
                    <a:lnTo>
                      <a:pt x="0" y="108857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0000">
                      <a:alpha val="42000"/>
                    </a:srgbClr>
                  </a:gs>
                  <a:gs pos="16667">
                    <a:srgbClr val="C12323">
                      <a:alpha val="42000"/>
                    </a:srgbClr>
                  </a:gs>
                  <a:gs pos="33333">
                    <a:srgbClr val="934040">
                      <a:alpha val="42000"/>
                    </a:srgbClr>
                  </a:gs>
                  <a:gs pos="50000">
                    <a:srgbClr val="8A5454">
                      <a:alpha val="42000"/>
                    </a:srgbClr>
                  </a:gs>
                  <a:gs pos="66667">
                    <a:srgbClr val="765454">
                      <a:alpha val="42000"/>
                    </a:srgbClr>
                  </a:gs>
                  <a:gs pos="83333">
                    <a:srgbClr val="000000">
                      <a:alpha val="42000"/>
                    </a:srgbClr>
                  </a:gs>
                  <a:gs pos="100000">
                    <a:srgbClr val="0A0A0A">
                      <a:alpha val="42000"/>
                    </a:srgbClr>
                  </a:gs>
                </a:gsLst>
                <a:lin ang="5400000"/>
              </a:gra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9525"/>
                <a:ext cx="812800" cy="10790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2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10800000">
              <a:off x="4610100" y="0"/>
              <a:ext cx="4114800" cy="5510894"/>
              <a:chOff x="0" y="0"/>
              <a:chExt cx="812800" cy="108857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1088572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088572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088572"/>
                    </a:lnTo>
                    <a:lnTo>
                      <a:pt x="0" y="108857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0000">
                      <a:alpha val="42000"/>
                    </a:srgbClr>
                  </a:gs>
                  <a:gs pos="16667">
                    <a:srgbClr val="C12323">
                      <a:alpha val="42000"/>
                    </a:srgbClr>
                  </a:gs>
                  <a:gs pos="33333">
                    <a:srgbClr val="934040">
                      <a:alpha val="42000"/>
                    </a:srgbClr>
                  </a:gs>
                  <a:gs pos="50000">
                    <a:srgbClr val="8A5454">
                      <a:alpha val="42000"/>
                    </a:srgbClr>
                  </a:gs>
                  <a:gs pos="66667">
                    <a:srgbClr val="765454">
                      <a:alpha val="42000"/>
                    </a:srgbClr>
                  </a:gs>
                  <a:gs pos="83333">
                    <a:srgbClr val="000000">
                      <a:alpha val="42000"/>
                    </a:srgbClr>
                  </a:gs>
                  <a:gs pos="100000">
                    <a:srgbClr val="0A0A0A">
                      <a:alpha val="42000"/>
                    </a:srgbClr>
                  </a:gs>
                </a:gsLst>
                <a:lin ang="5400000"/>
              </a:gra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9525"/>
                <a:ext cx="812800" cy="10790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2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-10800000">
              <a:off x="9220200" y="0"/>
              <a:ext cx="4114800" cy="5510894"/>
              <a:chOff x="0" y="0"/>
              <a:chExt cx="812800" cy="108857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1088572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088572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088572"/>
                    </a:lnTo>
                    <a:lnTo>
                      <a:pt x="0" y="108857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0000">
                      <a:alpha val="42000"/>
                    </a:srgbClr>
                  </a:gs>
                  <a:gs pos="16667">
                    <a:srgbClr val="C12323">
                      <a:alpha val="42000"/>
                    </a:srgbClr>
                  </a:gs>
                  <a:gs pos="33333">
                    <a:srgbClr val="934040">
                      <a:alpha val="42000"/>
                    </a:srgbClr>
                  </a:gs>
                  <a:gs pos="50000">
                    <a:srgbClr val="8A5454">
                      <a:alpha val="42000"/>
                    </a:srgbClr>
                  </a:gs>
                  <a:gs pos="66667">
                    <a:srgbClr val="765454">
                      <a:alpha val="42000"/>
                    </a:srgbClr>
                  </a:gs>
                  <a:gs pos="83333">
                    <a:srgbClr val="000000">
                      <a:alpha val="42000"/>
                    </a:srgbClr>
                  </a:gs>
                  <a:gs pos="100000">
                    <a:srgbClr val="0A0A0A">
                      <a:alpha val="42000"/>
                    </a:srgbClr>
                  </a:gs>
                </a:gsLst>
                <a:lin ang="5400000"/>
              </a:gra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9525"/>
                <a:ext cx="812800" cy="10790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2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 rot="-10800000">
              <a:off x="13830300" y="0"/>
              <a:ext cx="4114800" cy="5510894"/>
              <a:chOff x="0" y="0"/>
              <a:chExt cx="812800" cy="1088572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1088572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088572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088572"/>
                    </a:lnTo>
                    <a:lnTo>
                      <a:pt x="0" y="108857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0000">
                      <a:alpha val="42000"/>
                    </a:srgbClr>
                  </a:gs>
                  <a:gs pos="16667">
                    <a:srgbClr val="C12323">
                      <a:alpha val="42000"/>
                    </a:srgbClr>
                  </a:gs>
                  <a:gs pos="33333">
                    <a:srgbClr val="934040">
                      <a:alpha val="42000"/>
                    </a:srgbClr>
                  </a:gs>
                  <a:gs pos="50000">
                    <a:srgbClr val="8A5454">
                      <a:alpha val="42000"/>
                    </a:srgbClr>
                  </a:gs>
                  <a:gs pos="66667">
                    <a:srgbClr val="765454">
                      <a:alpha val="42000"/>
                    </a:srgbClr>
                  </a:gs>
                  <a:gs pos="83333">
                    <a:srgbClr val="000000">
                      <a:alpha val="42000"/>
                    </a:srgbClr>
                  </a:gs>
                  <a:gs pos="100000">
                    <a:srgbClr val="0A0A0A">
                      <a:alpha val="42000"/>
                    </a:srgbClr>
                  </a:gs>
                </a:gsLst>
                <a:lin ang="5400000"/>
              </a:gra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9525"/>
                <a:ext cx="812800" cy="10790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2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-10800000">
              <a:off x="18446080" y="0"/>
              <a:ext cx="4114800" cy="5510894"/>
              <a:chOff x="0" y="0"/>
              <a:chExt cx="812800" cy="1088572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1088572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088572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1088572"/>
                    </a:lnTo>
                    <a:lnTo>
                      <a:pt x="0" y="108857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0000">
                      <a:alpha val="42000"/>
                    </a:srgbClr>
                  </a:gs>
                  <a:gs pos="16667">
                    <a:srgbClr val="C12323">
                      <a:alpha val="42000"/>
                    </a:srgbClr>
                  </a:gs>
                  <a:gs pos="33333">
                    <a:srgbClr val="934040">
                      <a:alpha val="42000"/>
                    </a:srgbClr>
                  </a:gs>
                  <a:gs pos="50000">
                    <a:srgbClr val="8A5454">
                      <a:alpha val="42000"/>
                    </a:srgbClr>
                  </a:gs>
                  <a:gs pos="66667">
                    <a:srgbClr val="765454">
                      <a:alpha val="42000"/>
                    </a:srgbClr>
                  </a:gs>
                  <a:gs pos="83333">
                    <a:srgbClr val="000000">
                      <a:alpha val="42000"/>
                    </a:srgbClr>
                  </a:gs>
                  <a:gs pos="100000">
                    <a:srgbClr val="0A0A0A">
                      <a:alpha val="42000"/>
                    </a:srgbClr>
                  </a:gs>
                </a:gsLst>
                <a:lin ang="5400000"/>
              </a:gra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9525"/>
                <a:ext cx="812800" cy="10790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2"/>
                  </a:lnSpc>
                </a:pPr>
                <a:endParaRPr/>
              </a:p>
            </p:txBody>
          </p:sp>
        </p:grpSp>
      </p:grpSp>
      <p:sp>
        <p:nvSpPr>
          <p:cNvPr id="26" name="Freeform 26"/>
          <p:cNvSpPr/>
          <p:nvPr/>
        </p:nvSpPr>
        <p:spPr>
          <a:xfrm>
            <a:off x="615685" y="3824266"/>
            <a:ext cx="3169806" cy="3601666"/>
          </a:xfrm>
          <a:custGeom>
            <a:avLst/>
            <a:gdLst/>
            <a:ahLst/>
            <a:cxnLst/>
            <a:rect l="l" t="t" r="r" b="b"/>
            <a:pathLst>
              <a:path w="3169806" h="3601666">
                <a:moveTo>
                  <a:pt x="0" y="0"/>
                </a:moveTo>
                <a:lnTo>
                  <a:pt x="3169806" y="0"/>
                </a:lnTo>
                <a:lnTo>
                  <a:pt x="3169806" y="3601666"/>
                </a:lnTo>
                <a:lnTo>
                  <a:pt x="0" y="36016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400" t="-50306" r="-14762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7713103" y="3633486"/>
            <a:ext cx="2858486" cy="3792446"/>
          </a:xfrm>
          <a:custGeom>
            <a:avLst/>
            <a:gdLst/>
            <a:ahLst/>
            <a:cxnLst/>
            <a:rect l="l" t="t" r="r" b="b"/>
            <a:pathLst>
              <a:path w="2858486" h="3792446">
                <a:moveTo>
                  <a:pt x="0" y="0"/>
                </a:moveTo>
                <a:lnTo>
                  <a:pt x="2858486" y="0"/>
                </a:lnTo>
                <a:lnTo>
                  <a:pt x="2858486" y="3792446"/>
                </a:lnTo>
                <a:lnTo>
                  <a:pt x="0" y="37924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2289" t="-34557" r="-33173" b="-21589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1120285" y="3375101"/>
            <a:ext cx="2971693" cy="4050831"/>
          </a:xfrm>
          <a:custGeom>
            <a:avLst/>
            <a:gdLst/>
            <a:ahLst/>
            <a:cxnLst/>
            <a:rect l="l" t="t" r="r" b="b"/>
            <a:pathLst>
              <a:path w="2971693" h="4050831">
                <a:moveTo>
                  <a:pt x="0" y="0"/>
                </a:moveTo>
                <a:lnTo>
                  <a:pt x="2971693" y="0"/>
                </a:lnTo>
                <a:lnTo>
                  <a:pt x="2971693" y="4050831"/>
                </a:lnTo>
                <a:lnTo>
                  <a:pt x="0" y="405083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9219" t="-30152" r="-30321" b="-16033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4731056" y="3517108"/>
            <a:ext cx="2700323" cy="3908824"/>
          </a:xfrm>
          <a:custGeom>
            <a:avLst/>
            <a:gdLst/>
            <a:ahLst/>
            <a:cxnLst/>
            <a:rect l="l" t="t" r="r" b="b"/>
            <a:pathLst>
              <a:path w="2700323" h="3908824">
                <a:moveTo>
                  <a:pt x="0" y="0"/>
                </a:moveTo>
                <a:lnTo>
                  <a:pt x="2700322" y="0"/>
                </a:lnTo>
                <a:lnTo>
                  <a:pt x="2700322" y="3908824"/>
                </a:lnTo>
                <a:lnTo>
                  <a:pt x="0" y="39088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6943" t="-15442" r="-18346" b="-18307"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4091945" y="3428557"/>
            <a:ext cx="3316359" cy="3997376"/>
          </a:xfrm>
          <a:custGeom>
            <a:avLst/>
            <a:gdLst/>
            <a:ahLst/>
            <a:cxnLst/>
            <a:rect l="l" t="t" r="r" b="b"/>
            <a:pathLst>
              <a:path w="3316359" h="3997376">
                <a:moveTo>
                  <a:pt x="0" y="0"/>
                </a:moveTo>
                <a:lnTo>
                  <a:pt x="3316358" y="0"/>
                </a:lnTo>
                <a:lnTo>
                  <a:pt x="3316358" y="3997375"/>
                </a:lnTo>
                <a:lnTo>
                  <a:pt x="0" y="39973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8434" t="-28395" r="-15564" b="-19745"/>
            </a:stretch>
          </a:blipFill>
        </p:spPr>
      </p:sp>
      <p:grpSp>
        <p:nvGrpSpPr>
          <p:cNvPr id="31" name="Group 31"/>
          <p:cNvGrpSpPr/>
          <p:nvPr/>
        </p:nvGrpSpPr>
        <p:grpSpPr>
          <a:xfrm>
            <a:off x="1102762" y="7791479"/>
            <a:ext cx="2195650" cy="586750"/>
            <a:chOff x="0" y="0"/>
            <a:chExt cx="2927534" cy="78233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927532" cy="782337"/>
            </a:xfrm>
            <a:custGeom>
              <a:avLst/>
              <a:gdLst/>
              <a:ahLst/>
              <a:cxnLst/>
              <a:rect l="l" t="t" r="r" b="b"/>
              <a:pathLst>
                <a:path w="2927532" h="782337">
                  <a:moveTo>
                    <a:pt x="0" y="0"/>
                  </a:moveTo>
                  <a:lnTo>
                    <a:pt x="2927532" y="0"/>
                  </a:lnTo>
                  <a:lnTo>
                    <a:pt x="2927532" y="782337"/>
                  </a:lnTo>
                  <a:lnTo>
                    <a:pt x="0" y="78233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729" r="-270105" b="-218985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0"/>
              <a:ext cx="2927534" cy="7823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82"/>
                </a:lnSpc>
              </a:pPr>
              <a:r>
                <a:rPr lang="en-US" sz="3152" b="1">
                  <a:solidFill>
                    <a:srgbClr val="F2F2F2"/>
                  </a:solidFill>
                  <a:latin typeface="Rajdhani Bold"/>
                  <a:ea typeface="Rajdhani Bold"/>
                  <a:cs typeface="Rajdhani Bold"/>
                  <a:sym typeface="Rajdhani Bold"/>
                </a:rPr>
                <a:t>Clara Kistner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652299" y="7791479"/>
            <a:ext cx="2195650" cy="586750"/>
            <a:chOff x="0" y="0"/>
            <a:chExt cx="2927534" cy="78233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927532" cy="782337"/>
            </a:xfrm>
            <a:custGeom>
              <a:avLst/>
              <a:gdLst/>
              <a:ahLst/>
              <a:cxnLst/>
              <a:rect l="l" t="t" r="r" b="b"/>
              <a:pathLst>
                <a:path w="2927532" h="782337">
                  <a:moveTo>
                    <a:pt x="0" y="0"/>
                  </a:moveTo>
                  <a:lnTo>
                    <a:pt x="2927532" y="0"/>
                  </a:lnTo>
                  <a:lnTo>
                    <a:pt x="2927532" y="782337"/>
                  </a:lnTo>
                  <a:lnTo>
                    <a:pt x="0" y="78233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729" r="-270105" b="-218985"/>
              </a:stretch>
            </a:blipFill>
          </p:spPr>
        </p:sp>
        <p:sp>
          <p:nvSpPr>
            <p:cNvPr id="36" name="TextBox 36"/>
            <p:cNvSpPr txBox="1"/>
            <p:nvPr/>
          </p:nvSpPr>
          <p:spPr>
            <a:xfrm>
              <a:off x="0" y="0"/>
              <a:ext cx="2927534" cy="7823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82"/>
                </a:lnSpc>
              </a:pPr>
              <a:r>
                <a:rPr lang="en-US" sz="3152" b="1">
                  <a:solidFill>
                    <a:srgbClr val="F2F2F2"/>
                  </a:solidFill>
                  <a:latin typeface="Rajdhani Bold"/>
                  <a:ea typeface="Rajdhani Bold"/>
                  <a:cs typeface="Rajdhani Bold"/>
                  <a:sym typeface="Rajdhani Bold"/>
                </a:rPr>
                <a:t>Luiz Testoni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880466" y="7791479"/>
            <a:ext cx="2527068" cy="586750"/>
            <a:chOff x="0" y="0"/>
            <a:chExt cx="3369424" cy="782333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3369422" cy="782337"/>
            </a:xfrm>
            <a:custGeom>
              <a:avLst/>
              <a:gdLst/>
              <a:ahLst/>
              <a:cxnLst/>
              <a:rect l="l" t="t" r="r" b="b"/>
              <a:pathLst>
                <a:path w="3369422" h="782337">
                  <a:moveTo>
                    <a:pt x="0" y="0"/>
                  </a:moveTo>
                  <a:lnTo>
                    <a:pt x="3369422" y="0"/>
                  </a:lnTo>
                  <a:lnTo>
                    <a:pt x="3369422" y="782337"/>
                  </a:lnTo>
                  <a:lnTo>
                    <a:pt x="0" y="78233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729" r="-221567" b="-218985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0"/>
              <a:ext cx="3369424" cy="7823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82"/>
                </a:lnSpc>
              </a:pPr>
              <a:r>
                <a:rPr lang="en-US" sz="3152" b="1">
                  <a:solidFill>
                    <a:srgbClr val="F2F2F2"/>
                  </a:solidFill>
                  <a:latin typeface="Rajdhani Bold"/>
                  <a:ea typeface="Rajdhani Bold"/>
                  <a:cs typeface="Rajdhani Bold"/>
                  <a:sym typeface="Rajdhani Bold"/>
                </a:rPr>
                <a:t>Vinicius Soares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342598" y="7835332"/>
            <a:ext cx="2527068" cy="586750"/>
            <a:chOff x="0" y="0"/>
            <a:chExt cx="3369424" cy="78233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369422" cy="782337"/>
            </a:xfrm>
            <a:custGeom>
              <a:avLst/>
              <a:gdLst/>
              <a:ahLst/>
              <a:cxnLst/>
              <a:rect l="l" t="t" r="r" b="b"/>
              <a:pathLst>
                <a:path w="3369422" h="782337">
                  <a:moveTo>
                    <a:pt x="0" y="0"/>
                  </a:moveTo>
                  <a:lnTo>
                    <a:pt x="3369422" y="0"/>
                  </a:lnTo>
                  <a:lnTo>
                    <a:pt x="3369422" y="782337"/>
                  </a:lnTo>
                  <a:lnTo>
                    <a:pt x="0" y="78233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729" r="-221567" b="-218985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0"/>
              <a:ext cx="3369424" cy="7823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82"/>
                </a:lnSpc>
              </a:pPr>
              <a:r>
                <a:rPr lang="en-US" sz="3152" b="1">
                  <a:solidFill>
                    <a:srgbClr val="F2F2F2"/>
                  </a:solidFill>
                  <a:latin typeface="Rajdhani Bold"/>
                  <a:ea typeface="Rajdhani Bold"/>
                  <a:cs typeface="Rajdhani Bold"/>
                  <a:sym typeface="Rajdhani Bold"/>
                </a:rPr>
                <a:t>Luiz Reis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4817683" y="7835332"/>
            <a:ext cx="2527068" cy="586750"/>
            <a:chOff x="0" y="0"/>
            <a:chExt cx="3369424" cy="78233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3369422" cy="782337"/>
            </a:xfrm>
            <a:custGeom>
              <a:avLst/>
              <a:gdLst/>
              <a:ahLst/>
              <a:cxnLst/>
              <a:rect l="l" t="t" r="r" b="b"/>
              <a:pathLst>
                <a:path w="3369422" h="782337">
                  <a:moveTo>
                    <a:pt x="0" y="0"/>
                  </a:moveTo>
                  <a:lnTo>
                    <a:pt x="3369422" y="0"/>
                  </a:lnTo>
                  <a:lnTo>
                    <a:pt x="3369422" y="782337"/>
                  </a:lnTo>
                  <a:lnTo>
                    <a:pt x="0" y="78233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729" r="-221567" b="-218985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0"/>
              <a:ext cx="3369424" cy="7823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82"/>
                </a:lnSpc>
              </a:pPr>
              <a:r>
                <a:rPr lang="en-US" sz="3152" b="1">
                  <a:solidFill>
                    <a:srgbClr val="F2F2F2"/>
                  </a:solidFill>
                  <a:latin typeface="Rajdhani Bold"/>
                  <a:ea typeface="Rajdhani Bold"/>
                  <a:cs typeface="Rajdhani Bold"/>
                  <a:sym typeface="Rajdhani Bold"/>
                </a:rPr>
                <a:t>Bárbara Souza</a:t>
              </a:r>
            </a:p>
          </p:txBody>
        </p:sp>
      </p:grpSp>
    </p:spTree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070706" y="9013474"/>
            <a:ext cx="1768478" cy="1655295"/>
          </a:xfrm>
          <a:custGeom>
            <a:avLst/>
            <a:gdLst/>
            <a:ahLst/>
            <a:cxnLst/>
            <a:rect l="l" t="t" r="r" b="b"/>
            <a:pathLst>
              <a:path w="1768478" h="1655295">
                <a:moveTo>
                  <a:pt x="0" y="0"/>
                </a:moveTo>
                <a:lnTo>
                  <a:pt x="1768477" y="0"/>
                </a:lnTo>
                <a:lnTo>
                  <a:pt x="1768477" y="1655295"/>
                </a:lnTo>
                <a:lnTo>
                  <a:pt x="0" y="16552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456506"/>
            <a:ext cx="13063287" cy="1248714"/>
            <a:chOff x="0" y="0"/>
            <a:chExt cx="17417715" cy="1664952"/>
          </a:xfrm>
        </p:grpSpPr>
        <p:grpSp>
          <p:nvGrpSpPr>
            <p:cNvPr id="4" name="Group 4"/>
            <p:cNvGrpSpPr/>
            <p:nvPr/>
          </p:nvGrpSpPr>
          <p:grpSpPr>
            <a:xfrm>
              <a:off x="15263" y="0"/>
              <a:ext cx="16289045" cy="1350553"/>
              <a:chOff x="0" y="0"/>
              <a:chExt cx="16289045" cy="135055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6289046" cy="1350557"/>
              </a:xfrm>
              <a:custGeom>
                <a:avLst/>
                <a:gdLst/>
                <a:ahLst/>
                <a:cxnLst/>
                <a:rect l="l" t="t" r="r" b="b"/>
                <a:pathLst>
                  <a:path w="16289046" h="1350557">
                    <a:moveTo>
                      <a:pt x="0" y="0"/>
                    </a:moveTo>
                    <a:lnTo>
                      <a:pt x="16289046" y="0"/>
                    </a:lnTo>
                    <a:lnTo>
                      <a:pt x="16289046" y="1350557"/>
                    </a:lnTo>
                    <a:lnTo>
                      <a:pt x="0" y="1350557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201129" b="-168887"/>
                </a:stretch>
              </a:blip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9525"/>
                <a:ext cx="16289045" cy="1341028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5043"/>
                  </a:lnSpc>
                </a:pPr>
                <a:r>
                  <a:rPr lang="en-US" sz="4203" b="1">
                    <a:solidFill>
                      <a:srgbClr val="F2F2F2"/>
                    </a:solidFill>
                    <a:latin typeface="Oswald Bold"/>
                    <a:ea typeface="Oswald Bold"/>
                    <a:cs typeface="Oswald Bold"/>
                    <a:sym typeface="Oswald Bold"/>
                  </a:rPr>
                  <a:t>MOTIVAÇÃO</a:t>
                </a:r>
              </a:p>
            </p:txBody>
          </p:sp>
        </p:grpSp>
        <p:sp>
          <p:nvSpPr>
            <p:cNvPr id="7" name="AutoShape 7"/>
            <p:cNvSpPr/>
            <p:nvPr/>
          </p:nvSpPr>
          <p:spPr>
            <a:xfrm>
              <a:off x="11" y="1628202"/>
              <a:ext cx="17417693" cy="30400"/>
            </a:xfrm>
            <a:prstGeom prst="line">
              <a:avLst/>
            </a:prstGeom>
            <a:ln w="12700" cap="rnd">
              <a:solidFill>
                <a:srgbClr val="CC0000">
                  <a:alpha val="84706"/>
                </a:srgbClr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040147" y="1905245"/>
            <a:ext cx="5490686" cy="446141"/>
            <a:chOff x="0" y="0"/>
            <a:chExt cx="7320915" cy="59485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320920" cy="594847"/>
            </a:xfrm>
            <a:custGeom>
              <a:avLst/>
              <a:gdLst/>
              <a:ahLst/>
              <a:cxnLst/>
              <a:rect l="l" t="t" r="r" b="b"/>
              <a:pathLst>
                <a:path w="7320920" h="594847">
                  <a:moveTo>
                    <a:pt x="0" y="0"/>
                  </a:moveTo>
                  <a:lnTo>
                    <a:pt x="7320920" y="0"/>
                  </a:lnTo>
                  <a:lnTo>
                    <a:pt x="7320920" y="594847"/>
                  </a:lnTo>
                  <a:lnTo>
                    <a:pt x="0" y="5948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6730" b="-182882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9525"/>
              <a:ext cx="7320915" cy="5853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82"/>
                </a:lnSpc>
              </a:pPr>
              <a:r>
                <a:rPr lang="en-US" sz="2401">
                  <a:solidFill>
                    <a:srgbClr val="AAAAAA"/>
                  </a:solidFill>
                  <a:latin typeface="Rajdhani"/>
                  <a:ea typeface="Rajdhani"/>
                  <a:cs typeface="Rajdhani"/>
                  <a:sym typeface="Rajdhani"/>
                </a:rPr>
                <a:t>Dores encontradas na rotina da oficina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3039947"/>
            <a:ext cx="117020" cy="940589"/>
            <a:chOff x="0" y="0"/>
            <a:chExt cx="135230" cy="108695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5255" cy="1086993"/>
            </a:xfrm>
            <a:custGeom>
              <a:avLst/>
              <a:gdLst/>
              <a:ahLst/>
              <a:cxnLst/>
              <a:rect l="l" t="t" r="r" b="b"/>
              <a:pathLst>
                <a:path w="135255" h="1086993">
                  <a:moveTo>
                    <a:pt x="0" y="0"/>
                  </a:moveTo>
                  <a:lnTo>
                    <a:pt x="135255" y="0"/>
                  </a:lnTo>
                  <a:lnTo>
                    <a:pt x="135255" y="1086993"/>
                  </a:lnTo>
                  <a:lnTo>
                    <a:pt x="0" y="1086993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1388123" y="3098457"/>
            <a:ext cx="7127001" cy="316761"/>
            <a:chOff x="0" y="0"/>
            <a:chExt cx="8236039" cy="36605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236034" cy="366046"/>
            </a:xfrm>
            <a:custGeom>
              <a:avLst/>
              <a:gdLst/>
              <a:ahLst/>
              <a:cxnLst/>
              <a:rect l="l" t="t" r="r" b="b"/>
              <a:pathLst>
                <a:path w="8236034" h="366046">
                  <a:moveTo>
                    <a:pt x="0" y="0"/>
                  </a:moveTo>
                  <a:lnTo>
                    <a:pt x="8236034" y="0"/>
                  </a:lnTo>
                  <a:lnTo>
                    <a:pt x="8236034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88412" b="-388414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8236039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CONTROLE MANUAL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88123" y="3541909"/>
            <a:ext cx="6968615" cy="329843"/>
            <a:chOff x="0" y="0"/>
            <a:chExt cx="8053006" cy="3811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053012" cy="381163"/>
            </a:xfrm>
            <a:custGeom>
              <a:avLst/>
              <a:gdLst/>
              <a:ahLst/>
              <a:cxnLst/>
              <a:rect l="l" t="t" r="r" b="b"/>
              <a:pathLst>
                <a:path w="8053012" h="381163">
                  <a:moveTo>
                    <a:pt x="0" y="0"/>
                  </a:moveTo>
                  <a:lnTo>
                    <a:pt x="8053012" y="0"/>
                  </a:lnTo>
                  <a:lnTo>
                    <a:pt x="8053012" y="381163"/>
                  </a:lnTo>
                  <a:lnTo>
                    <a:pt x="0" y="38116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63651" b="-359686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8053006" cy="3811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1"/>
                </a:lnSpc>
              </a:pPr>
              <a:r>
                <a:rPr lang="en-US" sz="1801">
                  <a:solidFill>
                    <a:srgbClr val="AAAAAA"/>
                  </a:solidFill>
                  <a:latin typeface="Rajdhani"/>
                  <a:ea typeface="Rajdhani"/>
                  <a:cs typeface="Rajdhani"/>
                  <a:sym typeface="Rajdhani"/>
                </a:rPr>
                <a:t>Orçamento em papel e controle de dados manual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28700" y="4544525"/>
            <a:ext cx="117020" cy="940589"/>
            <a:chOff x="0" y="0"/>
            <a:chExt cx="135230" cy="108695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35255" cy="1086993"/>
            </a:xfrm>
            <a:custGeom>
              <a:avLst/>
              <a:gdLst/>
              <a:ahLst/>
              <a:cxnLst/>
              <a:rect l="l" t="t" r="r" b="b"/>
              <a:pathLst>
                <a:path w="135255" h="1086993">
                  <a:moveTo>
                    <a:pt x="0" y="0"/>
                  </a:moveTo>
                  <a:lnTo>
                    <a:pt x="135255" y="0"/>
                  </a:lnTo>
                  <a:lnTo>
                    <a:pt x="135255" y="1086993"/>
                  </a:lnTo>
                  <a:lnTo>
                    <a:pt x="0" y="1086993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1388123" y="4603046"/>
            <a:ext cx="7127001" cy="316761"/>
            <a:chOff x="0" y="0"/>
            <a:chExt cx="8236039" cy="36605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236034" cy="366046"/>
            </a:xfrm>
            <a:custGeom>
              <a:avLst/>
              <a:gdLst/>
              <a:ahLst/>
              <a:cxnLst/>
              <a:rect l="l" t="t" r="r" b="b"/>
              <a:pathLst>
                <a:path w="8236034" h="366046">
                  <a:moveTo>
                    <a:pt x="0" y="0"/>
                  </a:moveTo>
                  <a:lnTo>
                    <a:pt x="8236034" y="0"/>
                  </a:lnTo>
                  <a:lnTo>
                    <a:pt x="8236034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88412" b="-388414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8236039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LUCRO INCERTO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88123" y="5046498"/>
            <a:ext cx="6968615" cy="329843"/>
            <a:chOff x="0" y="0"/>
            <a:chExt cx="8053006" cy="38117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053012" cy="381163"/>
            </a:xfrm>
            <a:custGeom>
              <a:avLst/>
              <a:gdLst/>
              <a:ahLst/>
              <a:cxnLst/>
              <a:rect l="l" t="t" r="r" b="b"/>
              <a:pathLst>
                <a:path w="8053012" h="381163">
                  <a:moveTo>
                    <a:pt x="0" y="0"/>
                  </a:moveTo>
                  <a:lnTo>
                    <a:pt x="8053012" y="0"/>
                  </a:lnTo>
                  <a:lnTo>
                    <a:pt x="8053012" y="381163"/>
                  </a:lnTo>
                  <a:lnTo>
                    <a:pt x="0" y="38116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63651" b="-359686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8053006" cy="3811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1"/>
                </a:lnSpc>
              </a:pPr>
              <a:r>
                <a:rPr lang="en-US" sz="1801">
                  <a:solidFill>
                    <a:srgbClr val="AAAAAA"/>
                  </a:solidFill>
                  <a:latin typeface="Rajdhani"/>
                  <a:ea typeface="Rajdhani"/>
                  <a:cs typeface="Rajdhani"/>
                  <a:sym typeface="Rajdhani"/>
                </a:rPr>
                <a:t>Dificuldade para saber se a oficina está lucrando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28700" y="6049114"/>
            <a:ext cx="117020" cy="940589"/>
            <a:chOff x="0" y="0"/>
            <a:chExt cx="135230" cy="108695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35255" cy="1086993"/>
            </a:xfrm>
            <a:custGeom>
              <a:avLst/>
              <a:gdLst/>
              <a:ahLst/>
              <a:cxnLst/>
              <a:rect l="l" t="t" r="r" b="b"/>
              <a:pathLst>
                <a:path w="135255" h="1086993">
                  <a:moveTo>
                    <a:pt x="0" y="0"/>
                  </a:moveTo>
                  <a:lnTo>
                    <a:pt x="135255" y="0"/>
                  </a:lnTo>
                  <a:lnTo>
                    <a:pt x="135255" y="1086993"/>
                  </a:lnTo>
                  <a:lnTo>
                    <a:pt x="0" y="1086993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388123" y="6107635"/>
            <a:ext cx="7127001" cy="316761"/>
            <a:chOff x="0" y="0"/>
            <a:chExt cx="8236039" cy="36605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236034" cy="366046"/>
            </a:xfrm>
            <a:custGeom>
              <a:avLst/>
              <a:gdLst/>
              <a:ahLst/>
              <a:cxnLst/>
              <a:rect l="l" t="t" r="r" b="b"/>
              <a:pathLst>
                <a:path w="8236034" h="366046">
                  <a:moveTo>
                    <a:pt x="0" y="0"/>
                  </a:moveTo>
                  <a:lnTo>
                    <a:pt x="8236034" y="0"/>
                  </a:lnTo>
                  <a:lnTo>
                    <a:pt x="8236034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88412" b="-388414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8236039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DESORGANIZAÇÃO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388123" y="6551086"/>
            <a:ext cx="6968615" cy="329843"/>
            <a:chOff x="0" y="0"/>
            <a:chExt cx="8053006" cy="38117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053012" cy="381163"/>
            </a:xfrm>
            <a:custGeom>
              <a:avLst/>
              <a:gdLst/>
              <a:ahLst/>
              <a:cxnLst/>
              <a:rect l="l" t="t" r="r" b="b"/>
              <a:pathLst>
                <a:path w="8053012" h="381163">
                  <a:moveTo>
                    <a:pt x="0" y="0"/>
                  </a:moveTo>
                  <a:lnTo>
                    <a:pt x="8053012" y="0"/>
                  </a:lnTo>
                  <a:lnTo>
                    <a:pt x="8053012" y="381163"/>
                  </a:lnTo>
                  <a:lnTo>
                    <a:pt x="0" y="38116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63651" b="-35968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0"/>
              <a:ext cx="8053006" cy="3811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1"/>
                </a:lnSpc>
              </a:pPr>
              <a:r>
                <a:rPr lang="en-US" sz="1801">
                  <a:solidFill>
                    <a:srgbClr val="AAAAAA"/>
                  </a:solidFill>
                  <a:latin typeface="Rajdhani"/>
                  <a:ea typeface="Rajdhani"/>
                  <a:cs typeface="Rajdhani"/>
                  <a:sym typeface="Rajdhani"/>
                </a:rPr>
                <a:t>Perda ou esquecimento de ordens de serviço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28700" y="7553702"/>
            <a:ext cx="117020" cy="940589"/>
            <a:chOff x="0" y="0"/>
            <a:chExt cx="135230" cy="108695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35255" cy="1086993"/>
            </a:xfrm>
            <a:custGeom>
              <a:avLst/>
              <a:gdLst/>
              <a:ahLst/>
              <a:cxnLst/>
              <a:rect l="l" t="t" r="r" b="b"/>
              <a:pathLst>
                <a:path w="135255" h="1086993">
                  <a:moveTo>
                    <a:pt x="0" y="0"/>
                  </a:moveTo>
                  <a:lnTo>
                    <a:pt x="135255" y="0"/>
                  </a:lnTo>
                  <a:lnTo>
                    <a:pt x="135255" y="1086993"/>
                  </a:lnTo>
                  <a:lnTo>
                    <a:pt x="0" y="1086993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37" name="Group 37"/>
          <p:cNvGrpSpPr/>
          <p:nvPr/>
        </p:nvGrpSpPr>
        <p:grpSpPr>
          <a:xfrm>
            <a:off x="1388123" y="7612223"/>
            <a:ext cx="7127001" cy="316761"/>
            <a:chOff x="0" y="0"/>
            <a:chExt cx="8236039" cy="36605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236034" cy="366046"/>
            </a:xfrm>
            <a:custGeom>
              <a:avLst/>
              <a:gdLst/>
              <a:ahLst/>
              <a:cxnLst/>
              <a:rect l="l" t="t" r="r" b="b"/>
              <a:pathLst>
                <a:path w="8236034" h="366046">
                  <a:moveTo>
                    <a:pt x="0" y="0"/>
                  </a:moveTo>
                  <a:lnTo>
                    <a:pt x="8236034" y="0"/>
                  </a:lnTo>
                  <a:lnTo>
                    <a:pt x="8236034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88412" b="-388414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8236039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BAIXA EFICIÊNCIA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88123" y="8055675"/>
            <a:ext cx="6968615" cy="329843"/>
            <a:chOff x="0" y="0"/>
            <a:chExt cx="8053006" cy="38117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053012" cy="381163"/>
            </a:xfrm>
            <a:custGeom>
              <a:avLst/>
              <a:gdLst/>
              <a:ahLst/>
              <a:cxnLst/>
              <a:rect l="l" t="t" r="r" b="b"/>
              <a:pathLst>
                <a:path w="8053012" h="381163">
                  <a:moveTo>
                    <a:pt x="0" y="0"/>
                  </a:moveTo>
                  <a:lnTo>
                    <a:pt x="8053012" y="0"/>
                  </a:lnTo>
                  <a:lnTo>
                    <a:pt x="8053012" y="381163"/>
                  </a:lnTo>
                  <a:lnTo>
                    <a:pt x="0" y="38116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63651" b="-359686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0"/>
              <a:ext cx="8053006" cy="3811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1"/>
                </a:lnSpc>
              </a:pPr>
              <a:r>
                <a:rPr lang="en-US" sz="1801">
                  <a:solidFill>
                    <a:srgbClr val="AAAAAA"/>
                  </a:solidFill>
                  <a:latin typeface="Rajdhani"/>
                  <a:ea typeface="Rajdhani"/>
                  <a:cs typeface="Rajdhani"/>
                  <a:sym typeface="Rajdhani"/>
                </a:rPr>
                <a:t>Pouca visibilidade sobre produtividade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8322025" y="3261231"/>
            <a:ext cx="8012778" cy="5011776"/>
          </a:xfrm>
          <a:custGeom>
            <a:avLst/>
            <a:gdLst/>
            <a:ahLst/>
            <a:cxnLst/>
            <a:rect l="l" t="t" r="r" b="b"/>
            <a:pathLst>
              <a:path w="8012778" h="5011776">
                <a:moveTo>
                  <a:pt x="0" y="0"/>
                </a:moveTo>
                <a:lnTo>
                  <a:pt x="8012779" y="0"/>
                </a:lnTo>
                <a:lnTo>
                  <a:pt x="8012779" y="5011776"/>
                </a:lnTo>
                <a:lnTo>
                  <a:pt x="0" y="50117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0147" y="456506"/>
            <a:ext cx="12216784" cy="1012915"/>
            <a:chOff x="0" y="0"/>
            <a:chExt cx="16289045" cy="13505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89046" cy="1350557"/>
            </a:xfrm>
            <a:custGeom>
              <a:avLst/>
              <a:gdLst/>
              <a:ahLst/>
              <a:cxnLst/>
              <a:rect l="l" t="t" r="r" b="b"/>
              <a:pathLst>
                <a:path w="16289046" h="1350557">
                  <a:moveTo>
                    <a:pt x="0" y="0"/>
                  </a:moveTo>
                  <a:lnTo>
                    <a:pt x="16289046" y="0"/>
                  </a:lnTo>
                  <a:lnTo>
                    <a:pt x="16289046" y="1350557"/>
                  </a:lnTo>
                  <a:lnTo>
                    <a:pt x="0" y="135055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1129" b="-16888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6289045" cy="1341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3"/>
                </a:lnSpc>
              </a:pPr>
              <a:r>
                <a:rPr lang="en-US" sz="4203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SOLUÇÃO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1028708" y="1677658"/>
            <a:ext cx="13063270" cy="22800"/>
          </a:xfrm>
          <a:prstGeom prst="line">
            <a:avLst/>
          </a:prstGeom>
          <a:ln w="9525" cap="rnd">
            <a:solidFill>
              <a:srgbClr val="CC0000">
                <a:alpha val="84706"/>
              </a:srgb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1040147" y="1905245"/>
            <a:ext cx="5490686" cy="446141"/>
            <a:chOff x="0" y="0"/>
            <a:chExt cx="7320915" cy="59485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320920" cy="594847"/>
            </a:xfrm>
            <a:custGeom>
              <a:avLst/>
              <a:gdLst/>
              <a:ahLst/>
              <a:cxnLst/>
              <a:rect l="l" t="t" r="r" b="b"/>
              <a:pathLst>
                <a:path w="7320920" h="594847">
                  <a:moveTo>
                    <a:pt x="0" y="0"/>
                  </a:moveTo>
                  <a:lnTo>
                    <a:pt x="7320920" y="0"/>
                  </a:lnTo>
                  <a:lnTo>
                    <a:pt x="7320920" y="594847"/>
                  </a:lnTo>
                  <a:lnTo>
                    <a:pt x="0" y="59484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6730" b="-18288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7320915" cy="5853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82"/>
                </a:lnSpc>
              </a:pPr>
              <a:r>
                <a:rPr lang="en-US" sz="2401">
                  <a:solidFill>
                    <a:srgbClr val="AAAAAA"/>
                  </a:solidFill>
                  <a:latin typeface="Rajdhani"/>
                  <a:ea typeface="Rajdhani"/>
                  <a:cs typeface="Rajdhani"/>
                  <a:sym typeface="Rajdhani"/>
                </a:rPr>
                <a:t>Eixo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121790" y="3493870"/>
            <a:ext cx="1864921" cy="1864921"/>
          </a:xfrm>
          <a:custGeom>
            <a:avLst/>
            <a:gdLst/>
            <a:ahLst/>
            <a:cxnLst/>
            <a:rect l="l" t="t" r="r" b="b"/>
            <a:pathLst>
              <a:path w="1864921" h="1864921">
                <a:moveTo>
                  <a:pt x="0" y="0"/>
                </a:moveTo>
                <a:lnTo>
                  <a:pt x="1864921" y="0"/>
                </a:lnTo>
                <a:lnTo>
                  <a:pt x="1864921" y="1864921"/>
                </a:lnTo>
                <a:lnTo>
                  <a:pt x="0" y="1864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018951" y="3487331"/>
            <a:ext cx="1864921" cy="1864921"/>
          </a:xfrm>
          <a:custGeom>
            <a:avLst/>
            <a:gdLst/>
            <a:ahLst/>
            <a:cxnLst/>
            <a:rect l="l" t="t" r="r" b="b"/>
            <a:pathLst>
              <a:path w="1864921" h="1864921">
                <a:moveTo>
                  <a:pt x="0" y="0"/>
                </a:moveTo>
                <a:lnTo>
                  <a:pt x="1864921" y="0"/>
                </a:lnTo>
                <a:lnTo>
                  <a:pt x="1864921" y="1864921"/>
                </a:lnTo>
                <a:lnTo>
                  <a:pt x="0" y="1864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901111" y="3487331"/>
            <a:ext cx="1864921" cy="1864921"/>
          </a:xfrm>
          <a:custGeom>
            <a:avLst/>
            <a:gdLst/>
            <a:ahLst/>
            <a:cxnLst/>
            <a:rect l="l" t="t" r="r" b="b"/>
            <a:pathLst>
              <a:path w="1864921" h="1864921">
                <a:moveTo>
                  <a:pt x="0" y="0"/>
                </a:moveTo>
                <a:lnTo>
                  <a:pt x="1864921" y="0"/>
                </a:lnTo>
                <a:lnTo>
                  <a:pt x="1864921" y="1864921"/>
                </a:lnTo>
                <a:lnTo>
                  <a:pt x="0" y="1864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680432" y="3487331"/>
            <a:ext cx="1864921" cy="1864921"/>
          </a:xfrm>
          <a:custGeom>
            <a:avLst/>
            <a:gdLst/>
            <a:ahLst/>
            <a:cxnLst/>
            <a:rect l="l" t="t" r="r" b="b"/>
            <a:pathLst>
              <a:path w="1864921" h="1864921">
                <a:moveTo>
                  <a:pt x="0" y="0"/>
                </a:moveTo>
                <a:lnTo>
                  <a:pt x="1864920" y="0"/>
                </a:lnTo>
                <a:lnTo>
                  <a:pt x="1864920" y="1864921"/>
                </a:lnTo>
                <a:lnTo>
                  <a:pt x="0" y="1864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459752" y="3493870"/>
            <a:ext cx="1864921" cy="1864921"/>
          </a:xfrm>
          <a:custGeom>
            <a:avLst/>
            <a:gdLst/>
            <a:ahLst/>
            <a:cxnLst/>
            <a:rect l="l" t="t" r="r" b="b"/>
            <a:pathLst>
              <a:path w="1864921" h="1864921">
                <a:moveTo>
                  <a:pt x="0" y="0"/>
                </a:moveTo>
                <a:lnTo>
                  <a:pt x="1864921" y="0"/>
                </a:lnTo>
                <a:lnTo>
                  <a:pt x="1864921" y="1864921"/>
                </a:lnTo>
                <a:lnTo>
                  <a:pt x="0" y="1864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239073" y="3493870"/>
            <a:ext cx="1864921" cy="1864921"/>
          </a:xfrm>
          <a:custGeom>
            <a:avLst/>
            <a:gdLst/>
            <a:ahLst/>
            <a:cxnLst/>
            <a:rect l="l" t="t" r="r" b="b"/>
            <a:pathLst>
              <a:path w="1864921" h="1864921">
                <a:moveTo>
                  <a:pt x="0" y="0"/>
                </a:moveTo>
                <a:lnTo>
                  <a:pt x="1864921" y="0"/>
                </a:lnTo>
                <a:lnTo>
                  <a:pt x="1864921" y="1864921"/>
                </a:lnTo>
                <a:lnTo>
                  <a:pt x="0" y="1864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4219061" y="8195300"/>
            <a:ext cx="9849878" cy="1063000"/>
            <a:chOff x="0" y="0"/>
            <a:chExt cx="13133171" cy="141733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133164" cy="1417337"/>
            </a:xfrm>
            <a:custGeom>
              <a:avLst/>
              <a:gdLst/>
              <a:ahLst/>
              <a:cxnLst/>
              <a:rect l="l" t="t" r="r" b="b"/>
              <a:pathLst>
                <a:path w="13133164" h="1417337">
                  <a:moveTo>
                    <a:pt x="0" y="0"/>
                  </a:moveTo>
                  <a:lnTo>
                    <a:pt x="13133164" y="0"/>
                  </a:lnTo>
                  <a:lnTo>
                    <a:pt x="13133164" y="1417337"/>
                  </a:lnTo>
                  <a:lnTo>
                    <a:pt x="0" y="141733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21837" r="17499" b="-76072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0"/>
              <a:ext cx="13133171" cy="14173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82"/>
                </a:lnSpc>
              </a:pPr>
              <a:r>
                <a:rPr lang="en-US" sz="3152" b="1">
                  <a:solidFill>
                    <a:srgbClr val="F2F2F2"/>
                  </a:solidFill>
                  <a:latin typeface="Rajdhani Bold"/>
                  <a:ea typeface="Rajdhani Bold"/>
                  <a:cs typeface="Rajdhani Bold"/>
                  <a:sym typeface="Rajdhani Bold"/>
                </a:rPr>
                <a:t>O Eixo centraliza controles que antes ficavam separados, criando uma sequência clara de atendimento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06226" y="3913334"/>
            <a:ext cx="896049" cy="1012915"/>
            <a:chOff x="0" y="0"/>
            <a:chExt cx="1194732" cy="135055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94733" cy="1350557"/>
            </a:xfrm>
            <a:custGeom>
              <a:avLst/>
              <a:gdLst/>
              <a:ahLst/>
              <a:cxnLst/>
              <a:rect l="l" t="t" r="r" b="b"/>
              <a:pathLst>
                <a:path w="1194733" h="1350557">
                  <a:moveTo>
                    <a:pt x="0" y="0"/>
                  </a:moveTo>
                  <a:lnTo>
                    <a:pt x="1194733" y="0"/>
                  </a:lnTo>
                  <a:lnTo>
                    <a:pt x="1194733" y="1350557"/>
                  </a:lnTo>
                  <a:lnTo>
                    <a:pt x="0" y="135055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1129" r="-1263405" b="-168887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9525"/>
              <a:ext cx="1194732" cy="1341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043"/>
                </a:lnSpc>
              </a:pPr>
              <a:r>
                <a:rPr lang="en-US" sz="4203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1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385547" y="3913334"/>
            <a:ext cx="896049" cy="1012915"/>
            <a:chOff x="0" y="0"/>
            <a:chExt cx="1194732" cy="135055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94733" cy="1350557"/>
            </a:xfrm>
            <a:custGeom>
              <a:avLst/>
              <a:gdLst/>
              <a:ahLst/>
              <a:cxnLst/>
              <a:rect l="l" t="t" r="r" b="b"/>
              <a:pathLst>
                <a:path w="1194733" h="1350557">
                  <a:moveTo>
                    <a:pt x="0" y="0"/>
                  </a:moveTo>
                  <a:lnTo>
                    <a:pt x="1194733" y="0"/>
                  </a:lnTo>
                  <a:lnTo>
                    <a:pt x="1194733" y="1350557"/>
                  </a:lnTo>
                  <a:lnTo>
                    <a:pt x="0" y="135055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1129" r="-1263405" b="-168887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9525"/>
              <a:ext cx="1194732" cy="1341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043"/>
                </a:lnSpc>
              </a:pPr>
              <a:r>
                <a:rPr lang="en-US" sz="4203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2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164868" y="3913334"/>
            <a:ext cx="896049" cy="1012915"/>
            <a:chOff x="0" y="0"/>
            <a:chExt cx="1194732" cy="135055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94733" cy="1350557"/>
            </a:xfrm>
            <a:custGeom>
              <a:avLst/>
              <a:gdLst/>
              <a:ahLst/>
              <a:cxnLst/>
              <a:rect l="l" t="t" r="r" b="b"/>
              <a:pathLst>
                <a:path w="1194733" h="1350557">
                  <a:moveTo>
                    <a:pt x="0" y="0"/>
                  </a:moveTo>
                  <a:lnTo>
                    <a:pt x="1194733" y="0"/>
                  </a:lnTo>
                  <a:lnTo>
                    <a:pt x="1194733" y="1350557"/>
                  </a:lnTo>
                  <a:lnTo>
                    <a:pt x="0" y="135055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1129" r="-1263405" b="-168887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9525"/>
              <a:ext cx="1194732" cy="1341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043"/>
                </a:lnSpc>
              </a:pPr>
              <a:r>
                <a:rPr lang="en-US" sz="4203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3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944188" y="3919873"/>
            <a:ext cx="896049" cy="1012915"/>
            <a:chOff x="0" y="0"/>
            <a:chExt cx="1194732" cy="135055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94733" cy="1350557"/>
            </a:xfrm>
            <a:custGeom>
              <a:avLst/>
              <a:gdLst/>
              <a:ahLst/>
              <a:cxnLst/>
              <a:rect l="l" t="t" r="r" b="b"/>
              <a:pathLst>
                <a:path w="1194733" h="1350557">
                  <a:moveTo>
                    <a:pt x="0" y="0"/>
                  </a:moveTo>
                  <a:lnTo>
                    <a:pt x="1194733" y="0"/>
                  </a:lnTo>
                  <a:lnTo>
                    <a:pt x="1194733" y="1350557"/>
                  </a:lnTo>
                  <a:lnTo>
                    <a:pt x="0" y="135055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1129" r="-1263405" b="-168887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9525"/>
              <a:ext cx="1194732" cy="1341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043"/>
                </a:lnSpc>
              </a:pPr>
              <a:r>
                <a:rPr lang="en-US" sz="4203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4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724848" y="3919873"/>
            <a:ext cx="896049" cy="1012915"/>
            <a:chOff x="0" y="0"/>
            <a:chExt cx="1194732" cy="135055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194733" cy="1350557"/>
            </a:xfrm>
            <a:custGeom>
              <a:avLst/>
              <a:gdLst/>
              <a:ahLst/>
              <a:cxnLst/>
              <a:rect l="l" t="t" r="r" b="b"/>
              <a:pathLst>
                <a:path w="1194733" h="1350557">
                  <a:moveTo>
                    <a:pt x="0" y="0"/>
                  </a:moveTo>
                  <a:lnTo>
                    <a:pt x="1194733" y="0"/>
                  </a:lnTo>
                  <a:lnTo>
                    <a:pt x="1194733" y="1350557"/>
                  </a:lnTo>
                  <a:lnTo>
                    <a:pt x="0" y="135055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1129" r="-1263405" b="-168887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9525"/>
              <a:ext cx="1194732" cy="1341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043"/>
                </a:lnSpc>
              </a:pPr>
              <a:r>
                <a:rPr lang="en-US" sz="4203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5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5504169" y="3913334"/>
            <a:ext cx="896049" cy="1012915"/>
            <a:chOff x="0" y="0"/>
            <a:chExt cx="1194732" cy="135055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94733" cy="1350557"/>
            </a:xfrm>
            <a:custGeom>
              <a:avLst/>
              <a:gdLst/>
              <a:ahLst/>
              <a:cxnLst/>
              <a:rect l="l" t="t" r="r" b="b"/>
              <a:pathLst>
                <a:path w="1194733" h="1350557">
                  <a:moveTo>
                    <a:pt x="0" y="0"/>
                  </a:moveTo>
                  <a:lnTo>
                    <a:pt x="1194733" y="0"/>
                  </a:lnTo>
                  <a:lnTo>
                    <a:pt x="1194733" y="1350557"/>
                  </a:lnTo>
                  <a:lnTo>
                    <a:pt x="0" y="135055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1129" r="-1263405" b="-168887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9525"/>
              <a:ext cx="1194732" cy="1341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043"/>
                </a:lnSpc>
              </a:pPr>
              <a:r>
                <a:rPr lang="en-US" sz="4203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6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23207" y="5558816"/>
            <a:ext cx="1462086" cy="771068"/>
            <a:chOff x="0" y="0"/>
            <a:chExt cx="1949448" cy="102809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949448" cy="1028095"/>
            </a:xfrm>
            <a:custGeom>
              <a:avLst/>
              <a:gdLst/>
              <a:ahLst/>
              <a:cxnLst/>
              <a:rect l="l" t="t" r="r" b="b"/>
              <a:pathLst>
                <a:path w="1949448" h="1028095">
                  <a:moveTo>
                    <a:pt x="0" y="0"/>
                  </a:moveTo>
                  <a:lnTo>
                    <a:pt x="1949448" y="0"/>
                  </a:lnTo>
                  <a:lnTo>
                    <a:pt x="1949448" y="1028095"/>
                  </a:lnTo>
                  <a:lnTo>
                    <a:pt x="0" y="102809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4214" r="-735572" b="-253224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0"/>
              <a:ext cx="1949448" cy="10280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clientes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102528" y="5558816"/>
            <a:ext cx="1462086" cy="771068"/>
            <a:chOff x="0" y="0"/>
            <a:chExt cx="1949448" cy="1028091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949448" cy="1028095"/>
            </a:xfrm>
            <a:custGeom>
              <a:avLst/>
              <a:gdLst/>
              <a:ahLst/>
              <a:cxnLst/>
              <a:rect l="l" t="t" r="r" b="b"/>
              <a:pathLst>
                <a:path w="1949448" h="1028095">
                  <a:moveTo>
                    <a:pt x="0" y="0"/>
                  </a:moveTo>
                  <a:lnTo>
                    <a:pt x="1949448" y="0"/>
                  </a:lnTo>
                  <a:lnTo>
                    <a:pt x="1949448" y="1028095"/>
                  </a:lnTo>
                  <a:lnTo>
                    <a:pt x="0" y="102809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4214" r="-735572" b="-253224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0"/>
              <a:ext cx="1949448" cy="10280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veículos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669585" y="5558816"/>
            <a:ext cx="1886613" cy="771068"/>
            <a:chOff x="0" y="0"/>
            <a:chExt cx="2515484" cy="102809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515485" cy="1028095"/>
            </a:xfrm>
            <a:custGeom>
              <a:avLst/>
              <a:gdLst/>
              <a:ahLst/>
              <a:cxnLst/>
              <a:rect l="l" t="t" r="r" b="b"/>
              <a:pathLst>
                <a:path w="2515485" h="1028095">
                  <a:moveTo>
                    <a:pt x="0" y="0"/>
                  </a:moveTo>
                  <a:lnTo>
                    <a:pt x="2515485" y="0"/>
                  </a:lnTo>
                  <a:lnTo>
                    <a:pt x="2515485" y="1028095"/>
                  </a:lnTo>
                  <a:lnTo>
                    <a:pt x="0" y="102809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4214" r="-547550" b="-253224"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0" y="0"/>
              <a:ext cx="2515484" cy="10280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orçamento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746076" y="5558816"/>
            <a:ext cx="1292275" cy="771068"/>
            <a:chOff x="0" y="0"/>
            <a:chExt cx="1723033" cy="102809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723034" cy="1028095"/>
            </a:xfrm>
            <a:custGeom>
              <a:avLst/>
              <a:gdLst/>
              <a:ahLst/>
              <a:cxnLst/>
              <a:rect l="l" t="t" r="r" b="b"/>
              <a:pathLst>
                <a:path w="1723034" h="1028095">
                  <a:moveTo>
                    <a:pt x="0" y="0"/>
                  </a:moveTo>
                  <a:lnTo>
                    <a:pt x="1723034" y="0"/>
                  </a:lnTo>
                  <a:lnTo>
                    <a:pt x="1723034" y="1028095"/>
                  </a:lnTo>
                  <a:lnTo>
                    <a:pt x="0" y="102809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4214" r="-845370" b="-25322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0"/>
              <a:ext cx="1723033" cy="10280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os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2401102" y="5558816"/>
            <a:ext cx="1543543" cy="771068"/>
            <a:chOff x="0" y="0"/>
            <a:chExt cx="2058057" cy="1028091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2058058" cy="1028095"/>
            </a:xfrm>
            <a:custGeom>
              <a:avLst/>
              <a:gdLst/>
              <a:ahLst/>
              <a:cxnLst/>
              <a:rect l="l" t="t" r="r" b="b"/>
              <a:pathLst>
                <a:path w="2058058" h="1028095">
                  <a:moveTo>
                    <a:pt x="0" y="0"/>
                  </a:moveTo>
                  <a:lnTo>
                    <a:pt x="2058058" y="0"/>
                  </a:lnTo>
                  <a:lnTo>
                    <a:pt x="2058058" y="1028095"/>
                  </a:lnTo>
                  <a:lnTo>
                    <a:pt x="0" y="102809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4214" r="-691476" b="-253224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0"/>
              <a:ext cx="2058057" cy="10280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estoque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5180423" y="5558816"/>
            <a:ext cx="1543543" cy="771068"/>
            <a:chOff x="0" y="0"/>
            <a:chExt cx="2058057" cy="1028091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2058058" cy="1028095"/>
            </a:xfrm>
            <a:custGeom>
              <a:avLst/>
              <a:gdLst/>
              <a:ahLst/>
              <a:cxnLst/>
              <a:rect l="l" t="t" r="r" b="b"/>
              <a:pathLst>
                <a:path w="2058058" h="1028095">
                  <a:moveTo>
                    <a:pt x="0" y="0"/>
                  </a:moveTo>
                  <a:lnTo>
                    <a:pt x="2058058" y="0"/>
                  </a:lnTo>
                  <a:lnTo>
                    <a:pt x="2058058" y="1028095"/>
                  </a:lnTo>
                  <a:lnTo>
                    <a:pt x="0" y="102809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4214" r="-691476" b="-253224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0"/>
              <a:ext cx="2058057" cy="10280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caixa</a:t>
              </a:r>
            </a:p>
          </p:txBody>
        </p:sp>
      </p:grpSp>
      <p:sp>
        <p:nvSpPr>
          <p:cNvPr id="54" name="AutoShape 54"/>
          <p:cNvSpPr/>
          <p:nvPr/>
        </p:nvSpPr>
        <p:spPr>
          <a:xfrm flipV="1">
            <a:off x="2955820" y="4484929"/>
            <a:ext cx="929846" cy="3185"/>
          </a:xfrm>
          <a:prstGeom prst="line">
            <a:avLst/>
          </a:prstGeom>
          <a:ln w="9525" cap="rnd">
            <a:solidFill>
              <a:srgbClr val="CC0000">
                <a:alpha val="84706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59" name="Freeform 59"/>
          <p:cNvSpPr/>
          <p:nvPr/>
        </p:nvSpPr>
        <p:spPr>
          <a:xfrm>
            <a:off x="17070706" y="9013474"/>
            <a:ext cx="1768478" cy="1655295"/>
          </a:xfrm>
          <a:custGeom>
            <a:avLst/>
            <a:gdLst/>
            <a:ahLst/>
            <a:cxnLst/>
            <a:rect l="l" t="t" r="r" b="b"/>
            <a:pathLst>
              <a:path w="1768478" h="1655295">
                <a:moveTo>
                  <a:pt x="0" y="0"/>
                </a:moveTo>
                <a:lnTo>
                  <a:pt x="1768477" y="0"/>
                </a:lnTo>
                <a:lnTo>
                  <a:pt x="1768477" y="1655295"/>
                </a:lnTo>
                <a:lnTo>
                  <a:pt x="0" y="16552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/>
            </a:stretch>
          </a:blipFill>
        </p:spPr>
      </p:sp>
      <p:sp>
        <p:nvSpPr>
          <p:cNvPr id="60" name="AutoShape 54">
            <a:extLst>
              <a:ext uri="{FF2B5EF4-FFF2-40B4-BE49-F238E27FC236}">
                <a16:creationId xmlns:a16="http://schemas.microsoft.com/office/drawing/2014/main" id="{9EBAF34A-92AE-F32B-AA7A-8D482F69D4FE}"/>
              </a:ext>
            </a:extLst>
          </p:cNvPr>
          <p:cNvSpPr/>
          <p:nvPr/>
        </p:nvSpPr>
        <p:spPr>
          <a:xfrm flipV="1">
            <a:off x="5720644" y="4484929"/>
            <a:ext cx="929846" cy="3185"/>
          </a:xfrm>
          <a:prstGeom prst="line">
            <a:avLst/>
          </a:prstGeom>
          <a:ln w="9525" cap="rnd">
            <a:solidFill>
              <a:srgbClr val="CC0000">
                <a:alpha val="84706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61" name="AutoShape 54">
            <a:extLst>
              <a:ext uri="{FF2B5EF4-FFF2-40B4-BE49-F238E27FC236}">
                <a16:creationId xmlns:a16="http://schemas.microsoft.com/office/drawing/2014/main" id="{E2E70A6E-09BF-DE82-9DAF-E03D053AE76C}"/>
              </a:ext>
            </a:extLst>
          </p:cNvPr>
          <p:cNvSpPr/>
          <p:nvPr/>
        </p:nvSpPr>
        <p:spPr>
          <a:xfrm flipV="1">
            <a:off x="8547251" y="4484929"/>
            <a:ext cx="929846" cy="3185"/>
          </a:xfrm>
          <a:prstGeom prst="line">
            <a:avLst/>
          </a:prstGeom>
          <a:ln w="9525" cap="rnd">
            <a:solidFill>
              <a:srgbClr val="CC0000">
                <a:alpha val="84706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62" name="AutoShape 54">
            <a:extLst>
              <a:ext uri="{FF2B5EF4-FFF2-40B4-BE49-F238E27FC236}">
                <a16:creationId xmlns:a16="http://schemas.microsoft.com/office/drawing/2014/main" id="{DB744719-4A33-6144-76C6-B9E1AA617C32}"/>
              </a:ext>
            </a:extLst>
          </p:cNvPr>
          <p:cNvSpPr/>
          <p:nvPr/>
        </p:nvSpPr>
        <p:spPr>
          <a:xfrm flipV="1">
            <a:off x="11296630" y="4500374"/>
            <a:ext cx="929846" cy="3185"/>
          </a:xfrm>
          <a:prstGeom prst="line">
            <a:avLst/>
          </a:prstGeom>
          <a:ln w="9525" cap="rnd">
            <a:solidFill>
              <a:srgbClr val="CC0000">
                <a:alpha val="84706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63" name="AutoShape 54">
            <a:extLst>
              <a:ext uri="{FF2B5EF4-FFF2-40B4-BE49-F238E27FC236}">
                <a16:creationId xmlns:a16="http://schemas.microsoft.com/office/drawing/2014/main" id="{68B27DA6-CBF2-5B92-61E3-828C754054C2}"/>
              </a:ext>
            </a:extLst>
          </p:cNvPr>
          <p:cNvSpPr/>
          <p:nvPr/>
        </p:nvSpPr>
        <p:spPr>
          <a:xfrm flipV="1">
            <a:off x="14107792" y="4423145"/>
            <a:ext cx="929846" cy="3185"/>
          </a:xfrm>
          <a:prstGeom prst="line">
            <a:avLst/>
          </a:prstGeom>
          <a:ln w="9525" cap="rnd">
            <a:solidFill>
              <a:srgbClr val="CC0000">
                <a:alpha val="84706"/>
              </a:srgbClr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19088" y="3349495"/>
            <a:ext cx="3107579" cy="1460373"/>
            <a:chOff x="0" y="0"/>
            <a:chExt cx="4143438" cy="194716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4143438" cy="1947164"/>
              <a:chOff x="0" y="0"/>
              <a:chExt cx="4143438" cy="194716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143375" cy="1947164"/>
              </a:xfrm>
              <a:custGeom>
                <a:avLst/>
                <a:gdLst/>
                <a:ahLst/>
                <a:cxnLst/>
                <a:rect l="l" t="t" r="r" b="b"/>
                <a:pathLst>
                  <a:path w="4143375" h="1947164">
                    <a:moveTo>
                      <a:pt x="0" y="0"/>
                    </a:moveTo>
                    <a:lnTo>
                      <a:pt x="4143375" y="0"/>
                    </a:lnTo>
                    <a:lnTo>
                      <a:pt x="4143375" y="1947164"/>
                    </a:lnTo>
                    <a:lnTo>
                      <a:pt x="0" y="1947164"/>
                    </a:lnTo>
                    <a:close/>
                  </a:path>
                </a:pathLst>
              </a:custGeom>
              <a:solidFill>
                <a:srgbClr val="161616"/>
              </a:solidFill>
              <a:ln w="19065" cap="sq">
                <a:solidFill>
                  <a:srgbClr val="2A2A2A"/>
                </a:solidFill>
                <a:prstDash val="solid"/>
                <a:miter/>
              </a:ln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0" y="0"/>
              <a:ext cx="171844" cy="1947164"/>
              <a:chOff x="0" y="0"/>
              <a:chExt cx="171844" cy="194716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71831" cy="1947164"/>
              </a:xfrm>
              <a:custGeom>
                <a:avLst/>
                <a:gdLst/>
                <a:ahLst/>
                <a:cxnLst/>
                <a:rect l="l" t="t" r="r" b="b"/>
                <a:pathLst>
                  <a:path w="171831" h="1947164">
                    <a:moveTo>
                      <a:pt x="0" y="0"/>
                    </a:moveTo>
                    <a:lnTo>
                      <a:pt x="171831" y="0"/>
                    </a:lnTo>
                    <a:lnTo>
                      <a:pt x="171831" y="1947164"/>
                    </a:lnTo>
                    <a:lnTo>
                      <a:pt x="0" y="1947164"/>
                    </a:lnTo>
                    <a:close/>
                  </a:path>
                </a:pathLst>
              </a:custGeom>
              <a:solidFill>
                <a:srgbClr val="CC0000"/>
              </a:solidFill>
              <a:ln w="19065" cap="sq">
                <a:solidFill>
                  <a:srgbClr val="CC0000"/>
                </a:solidFill>
                <a:prstDash val="solid"/>
                <a:miter/>
              </a:ln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525170" y="470256"/>
              <a:ext cx="3202902" cy="549072"/>
              <a:chOff x="0" y="0"/>
              <a:chExt cx="3202902" cy="549072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202902" cy="549069"/>
              </a:xfrm>
              <a:custGeom>
                <a:avLst/>
                <a:gdLst/>
                <a:ahLst/>
                <a:cxnLst/>
                <a:rect l="l" t="t" r="r" b="b"/>
                <a:pathLst>
                  <a:path w="3202902" h="549069">
                    <a:moveTo>
                      <a:pt x="0" y="0"/>
                    </a:moveTo>
                    <a:lnTo>
                      <a:pt x="3202902" y="0"/>
                    </a:lnTo>
                    <a:lnTo>
                      <a:pt x="3202902" y="549069"/>
                    </a:lnTo>
                    <a:lnTo>
                      <a:pt x="0" y="549069"/>
                    </a:lnTo>
                    <a:close/>
                  </a:path>
                </a:pathLst>
              </a:custGeom>
              <a:blipFill>
                <a:blip r:embed="rId3">
                  <a:alphaModFix amt="0"/>
                </a:blip>
                <a:stretch>
                  <a:fillRect t="-63662" b="-63662"/>
                </a:stretch>
              </a:blip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9525"/>
                <a:ext cx="3202902" cy="558597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3602"/>
                  </a:lnSpc>
                </a:pPr>
                <a:r>
                  <a:rPr lang="en-US" sz="3002" b="1">
                    <a:solidFill>
                      <a:srgbClr val="F2F2F2"/>
                    </a:solidFill>
                    <a:latin typeface="Oswald Bold"/>
                    <a:ea typeface="Oswald Bold"/>
                    <a:cs typeface="Oswald Bold"/>
                    <a:sym typeface="Oswald Bold"/>
                  </a:rPr>
                  <a:t>Java</a:t>
                </a: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25170" y="1165746"/>
              <a:ext cx="2928366" cy="311137"/>
              <a:chOff x="0" y="0"/>
              <a:chExt cx="2928366" cy="31113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928368" cy="311139"/>
              </a:xfrm>
              <a:custGeom>
                <a:avLst/>
                <a:gdLst/>
                <a:ahLst/>
                <a:cxnLst/>
                <a:rect l="l" t="t" r="r" b="b"/>
                <a:pathLst>
                  <a:path w="2928368" h="311139">
                    <a:moveTo>
                      <a:pt x="0" y="0"/>
                    </a:moveTo>
                    <a:lnTo>
                      <a:pt x="2928368" y="0"/>
                    </a:lnTo>
                    <a:lnTo>
                      <a:pt x="2928368" y="311139"/>
                    </a:lnTo>
                    <a:lnTo>
                      <a:pt x="0" y="311139"/>
                    </a:lnTo>
                    <a:close/>
                  </a:path>
                </a:pathLst>
              </a:custGeom>
              <a:blipFill>
                <a:blip r:embed="rId3">
                  <a:alphaModFix amt="0"/>
                </a:blip>
                <a:stretch>
                  <a:fillRect t="-133388" b="-133388"/>
                </a:stretch>
              </a:blip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0"/>
                <a:ext cx="2928366" cy="311137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1891"/>
                  </a:lnSpc>
                </a:pPr>
                <a:r>
                  <a:rPr lang="en-US" sz="1576">
                    <a:solidFill>
                      <a:srgbClr val="777777"/>
                    </a:solidFill>
                    <a:latin typeface="Rajdhani"/>
                    <a:ea typeface="Rajdhani"/>
                    <a:cs typeface="Rajdhani"/>
                    <a:sym typeface="Rajdhani"/>
                  </a:rPr>
                  <a:t>Backend</a:t>
                </a:r>
              </a:p>
            </p:txBody>
          </p:sp>
        </p:grpSp>
      </p:grpSp>
      <p:grpSp>
        <p:nvGrpSpPr>
          <p:cNvPr id="13" name="Group 13"/>
          <p:cNvGrpSpPr/>
          <p:nvPr/>
        </p:nvGrpSpPr>
        <p:grpSpPr>
          <a:xfrm>
            <a:off x="5599833" y="3349495"/>
            <a:ext cx="3107579" cy="1460373"/>
            <a:chOff x="0" y="0"/>
            <a:chExt cx="4143438" cy="194716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143375" cy="1947164"/>
            </a:xfrm>
            <a:custGeom>
              <a:avLst/>
              <a:gdLst/>
              <a:ahLst/>
              <a:cxnLst/>
              <a:rect l="l" t="t" r="r" b="b"/>
              <a:pathLst>
                <a:path w="4143375" h="1947164">
                  <a:moveTo>
                    <a:pt x="0" y="0"/>
                  </a:moveTo>
                  <a:lnTo>
                    <a:pt x="4143375" y="0"/>
                  </a:lnTo>
                  <a:lnTo>
                    <a:pt x="4143375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161616"/>
            </a:solidFill>
            <a:ln w="19065" cap="sq">
              <a:solidFill>
                <a:srgbClr val="2A2A2A"/>
              </a:solidFill>
              <a:prstDash val="solid"/>
              <a:miter/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5599833" y="3349495"/>
            <a:ext cx="128883" cy="1460373"/>
            <a:chOff x="0" y="0"/>
            <a:chExt cx="171844" cy="194716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1831" cy="1947164"/>
            </a:xfrm>
            <a:custGeom>
              <a:avLst/>
              <a:gdLst/>
              <a:ahLst/>
              <a:cxnLst/>
              <a:rect l="l" t="t" r="r" b="b"/>
              <a:pathLst>
                <a:path w="171831" h="1947164">
                  <a:moveTo>
                    <a:pt x="0" y="0"/>
                  </a:moveTo>
                  <a:lnTo>
                    <a:pt x="171831" y="0"/>
                  </a:lnTo>
                  <a:lnTo>
                    <a:pt x="171831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5993721" y="3702187"/>
            <a:ext cx="2402176" cy="411804"/>
            <a:chOff x="0" y="0"/>
            <a:chExt cx="3202902" cy="54907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202902" cy="549069"/>
            </a:xfrm>
            <a:custGeom>
              <a:avLst/>
              <a:gdLst/>
              <a:ahLst/>
              <a:cxnLst/>
              <a:rect l="l" t="t" r="r" b="b"/>
              <a:pathLst>
                <a:path w="3202902" h="549069">
                  <a:moveTo>
                    <a:pt x="0" y="0"/>
                  </a:moveTo>
                  <a:lnTo>
                    <a:pt x="3202902" y="0"/>
                  </a:lnTo>
                  <a:lnTo>
                    <a:pt x="3202902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3202902" cy="5585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2"/>
                </a:lnSpc>
              </a:pPr>
              <a:r>
                <a:rPr lang="en-US" sz="3002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Spring Boot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993721" y="4223804"/>
            <a:ext cx="2196274" cy="233353"/>
            <a:chOff x="0" y="0"/>
            <a:chExt cx="2928366" cy="31113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928368" cy="311139"/>
            </a:xfrm>
            <a:custGeom>
              <a:avLst/>
              <a:gdLst/>
              <a:ahLst/>
              <a:cxnLst/>
              <a:rect l="l" t="t" r="r" b="b"/>
              <a:pathLst>
                <a:path w="2928368" h="311139">
                  <a:moveTo>
                    <a:pt x="0" y="0"/>
                  </a:moveTo>
                  <a:lnTo>
                    <a:pt x="2928368" y="0"/>
                  </a:lnTo>
                  <a:lnTo>
                    <a:pt x="2928368" y="311139"/>
                  </a:lnTo>
                  <a:lnTo>
                    <a:pt x="0" y="31113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3388" b="-133388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2928366" cy="3111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91"/>
                </a:lnSpc>
              </a:pPr>
              <a:r>
                <a:rPr lang="en-US" sz="1576">
                  <a:solidFill>
                    <a:srgbClr val="777777"/>
                  </a:solidFill>
                  <a:latin typeface="Rajdhani"/>
                  <a:ea typeface="Rajdhani"/>
                  <a:cs typeface="Rajdhani"/>
                  <a:sym typeface="Rajdhani"/>
                </a:rPr>
                <a:t>API REST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580588" y="3349495"/>
            <a:ext cx="3107579" cy="1460373"/>
            <a:chOff x="0" y="0"/>
            <a:chExt cx="4143438" cy="19471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143375" cy="1947164"/>
            </a:xfrm>
            <a:custGeom>
              <a:avLst/>
              <a:gdLst/>
              <a:ahLst/>
              <a:cxnLst/>
              <a:rect l="l" t="t" r="r" b="b"/>
              <a:pathLst>
                <a:path w="4143375" h="1947164">
                  <a:moveTo>
                    <a:pt x="0" y="0"/>
                  </a:moveTo>
                  <a:lnTo>
                    <a:pt x="4143375" y="0"/>
                  </a:lnTo>
                  <a:lnTo>
                    <a:pt x="4143375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161616"/>
            </a:solidFill>
            <a:ln w="19065" cap="sq">
              <a:solidFill>
                <a:srgbClr val="2A2A2A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9580588" y="3349495"/>
            <a:ext cx="128883" cy="1460373"/>
            <a:chOff x="0" y="0"/>
            <a:chExt cx="171844" cy="194716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71831" cy="1947164"/>
            </a:xfrm>
            <a:custGeom>
              <a:avLst/>
              <a:gdLst/>
              <a:ahLst/>
              <a:cxnLst/>
              <a:rect l="l" t="t" r="r" b="b"/>
              <a:pathLst>
                <a:path w="171831" h="1947164">
                  <a:moveTo>
                    <a:pt x="0" y="0"/>
                  </a:moveTo>
                  <a:lnTo>
                    <a:pt x="171831" y="0"/>
                  </a:lnTo>
                  <a:lnTo>
                    <a:pt x="171831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9974466" y="3702187"/>
            <a:ext cx="2402176" cy="411804"/>
            <a:chOff x="0" y="0"/>
            <a:chExt cx="3202902" cy="54907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202902" cy="549069"/>
            </a:xfrm>
            <a:custGeom>
              <a:avLst/>
              <a:gdLst/>
              <a:ahLst/>
              <a:cxnLst/>
              <a:rect l="l" t="t" r="r" b="b"/>
              <a:pathLst>
                <a:path w="3202902" h="549069">
                  <a:moveTo>
                    <a:pt x="0" y="0"/>
                  </a:moveTo>
                  <a:lnTo>
                    <a:pt x="3202902" y="0"/>
                  </a:lnTo>
                  <a:lnTo>
                    <a:pt x="3202902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1666" b="-241666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202902" cy="5585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2"/>
                </a:lnSpc>
              </a:pPr>
              <a:r>
                <a:rPr lang="en-US" sz="3002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MySQL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974466" y="4223804"/>
            <a:ext cx="2196274" cy="233353"/>
            <a:chOff x="0" y="0"/>
            <a:chExt cx="2928366" cy="31113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928368" cy="311139"/>
            </a:xfrm>
            <a:custGeom>
              <a:avLst/>
              <a:gdLst/>
              <a:ahLst/>
              <a:cxnLst/>
              <a:rect l="l" t="t" r="r" b="b"/>
              <a:pathLst>
                <a:path w="2928368" h="311139">
                  <a:moveTo>
                    <a:pt x="0" y="0"/>
                  </a:moveTo>
                  <a:lnTo>
                    <a:pt x="2928368" y="0"/>
                  </a:lnTo>
                  <a:lnTo>
                    <a:pt x="2928368" y="311139"/>
                  </a:lnTo>
                  <a:lnTo>
                    <a:pt x="0" y="31113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3388" b="-133388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0"/>
              <a:ext cx="2928366" cy="3111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91"/>
                </a:lnSpc>
              </a:pPr>
              <a:r>
                <a:rPr lang="en-US" sz="1576">
                  <a:solidFill>
                    <a:srgbClr val="777777"/>
                  </a:solidFill>
                  <a:latin typeface="Rajdhani"/>
                  <a:ea typeface="Rajdhani"/>
                  <a:cs typeface="Rajdhani"/>
                  <a:sym typeface="Rajdhani"/>
                </a:rPr>
                <a:t>Banco de dados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561333" y="3349495"/>
            <a:ext cx="3107579" cy="1460373"/>
            <a:chOff x="0" y="0"/>
            <a:chExt cx="4143438" cy="194716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143375" cy="1947164"/>
            </a:xfrm>
            <a:custGeom>
              <a:avLst/>
              <a:gdLst/>
              <a:ahLst/>
              <a:cxnLst/>
              <a:rect l="l" t="t" r="r" b="b"/>
              <a:pathLst>
                <a:path w="4143375" h="1947164">
                  <a:moveTo>
                    <a:pt x="0" y="0"/>
                  </a:moveTo>
                  <a:lnTo>
                    <a:pt x="4143375" y="0"/>
                  </a:lnTo>
                  <a:lnTo>
                    <a:pt x="4143375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161616"/>
            </a:solidFill>
            <a:ln w="19065" cap="sq">
              <a:solidFill>
                <a:srgbClr val="2A2A2A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13561333" y="3349495"/>
            <a:ext cx="128883" cy="1460373"/>
            <a:chOff x="0" y="0"/>
            <a:chExt cx="171844" cy="1947164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71831" cy="1947164"/>
            </a:xfrm>
            <a:custGeom>
              <a:avLst/>
              <a:gdLst/>
              <a:ahLst/>
              <a:cxnLst/>
              <a:rect l="l" t="t" r="r" b="b"/>
              <a:pathLst>
                <a:path w="171831" h="1947164">
                  <a:moveTo>
                    <a:pt x="0" y="0"/>
                  </a:moveTo>
                  <a:lnTo>
                    <a:pt x="171831" y="0"/>
                  </a:lnTo>
                  <a:lnTo>
                    <a:pt x="171831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37" name="Group 37"/>
          <p:cNvGrpSpPr/>
          <p:nvPr/>
        </p:nvGrpSpPr>
        <p:grpSpPr>
          <a:xfrm>
            <a:off x="13955220" y="3702187"/>
            <a:ext cx="2402176" cy="411804"/>
            <a:chOff x="0" y="0"/>
            <a:chExt cx="3202902" cy="54907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3202902" cy="549069"/>
            </a:xfrm>
            <a:custGeom>
              <a:avLst/>
              <a:gdLst/>
              <a:ahLst/>
              <a:cxnLst/>
              <a:rect l="l" t="t" r="r" b="b"/>
              <a:pathLst>
                <a:path w="3202902" h="549069">
                  <a:moveTo>
                    <a:pt x="0" y="0"/>
                  </a:moveTo>
                  <a:lnTo>
                    <a:pt x="3202902" y="0"/>
                  </a:lnTo>
                  <a:lnTo>
                    <a:pt x="3202902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3202902" cy="5585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2"/>
                </a:lnSpc>
              </a:pPr>
              <a:r>
                <a:rPr lang="en-US" sz="3002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HTML5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955220" y="4223804"/>
            <a:ext cx="2196274" cy="233353"/>
            <a:chOff x="0" y="0"/>
            <a:chExt cx="2928366" cy="31113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928368" cy="311139"/>
            </a:xfrm>
            <a:custGeom>
              <a:avLst/>
              <a:gdLst/>
              <a:ahLst/>
              <a:cxnLst/>
              <a:rect l="l" t="t" r="r" b="b"/>
              <a:pathLst>
                <a:path w="2928368" h="311139">
                  <a:moveTo>
                    <a:pt x="0" y="0"/>
                  </a:moveTo>
                  <a:lnTo>
                    <a:pt x="2928368" y="0"/>
                  </a:lnTo>
                  <a:lnTo>
                    <a:pt x="2928368" y="311139"/>
                  </a:lnTo>
                  <a:lnTo>
                    <a:pt x="0" y="31113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3388" b="-133388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0"/>
              <a:ext cx="2928366" cy="3111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91"/>
                </a:lnSpc>
              </a:pPr>
              <a:r>
                <a:rPr lang="en-US" sz="1576">
                  <a:solidFill>
                    <a:srgbClr val="777777"/>
                  </a:solidFill>
                  <a:latin typeface="Rajdhani"/>
                  <a:ea typeface="Rajdhani"/>
                  <a:cs typeface="Rajdhani"/>
                  <a:sym typeface="Rajdhani"/>
                </a:rPr>
                <a:t>Estrutura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619088" y="5477132"/>
            <a:ext cx="3107579" cy="1460373"/>
            <a:chOff x="0" y="0"/>
            <a:chExt cx="4143438" cy="194716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143375" cy="1947164"/>
            </a:xfrm>
            <a:custGeom>
              <a:avLst/>
              <a:gdLst/>
              <a:ahLst/>
              <a:cxnLst/>
              <a:rect l="l" t="t" r="r" b="b"/>
              <a:pathLst>
                <a:path w="4143375" h="1947164">
                  <a:moveTo>
                    <a:pt x="0" y="0"/>
                  </a:moveTo>
                  <a:lnTo>
                    <a:pt x="4143375" y="0"/>
                  </a:lnTo>
                  <a:lnTo>
                    <a:pt x="4143375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161616"/>
            </a:solidFill>
            <a:ln w="19065" cap="sq">
              <a:solidFill>
                <a:srgbClr val="2A2A2A"/>
              </a:solidFill>
              <a:prstDash val="solid"/>
              <a:miter/>
            </a:ln>
          </p:spPr>
        </p:sp>
      </p:grpSp>
      <p:grpSp>
        <p:nvGrpSpPr>
          <p:cNvPr id="45" name="Group 45"/>
          <p:cNvGrpSpPr/>
          <p:nvPr/>
        </p:nvGrpSpPr>
        <p:grpSpPr>
          <a:xfrm>
            <a:off x="1619088" y="5477132"/>
            <a:ext cx="128883" cy="1460373"/>
            <a:chOff x="0" y="0"/>
            <a:chExt cx="171844" cy="1947164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71831" cy="1947164"/>
            </a:xfrm>
            <a:custGeom>
              <a:avLst/>
              <a:gdLst/>
              <a:ahLst/>
              <a:cxnLst/>
              <a:rect l="l" t="t" r="r" b="b"/>
              <a:pathLst>
                <a:path w="171831" h="1947164">
                  <a:moveTo>
                    <a:pt x="0" y="0"/>
                  </a:moveTo>
                  <a:lnTo>
                    <a:pt x="171831" y="0"/>
                  </a:lnTo>
                  <a:lnTo>
                    <a:pt x="171831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2012966" y="5829833"/>
            <a:ext cx="2402176" cy="411804"/>
            <a:chOff x="0" y="0"/>
            <a:chExt cx="3202902" cy="549072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3202902" cy="549069"/>
            </a:xfrm>
            <a:custGeom>
              <a:avLst/>
              <a:gdLst/>
              <a:ahLst/>
              <a:cxnLst/>
              <a:rect l="l" t="t" r="r" b="b"/>
              <a:pathLst>
                <a:path w="3202902" h="549069">
                  <a:moveTo>
                    <a:pt x="0" y="0"/>
                  </a:moveTo>
                  <a:lnTo>
                    <a:pt x="3202902" y="0"/>
                  </a:lnTo>
                  <a:lnTo>
                    <a:pt x="3202902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3202902" cy="5585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2"/>
                </a:lnSpc>
              </a:pPr>
              <a:r>
                <a:rPr lang="en-US" sz="3002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CSS3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2012966" y="6351451"/>
            <a:ext cx="2196274" cy="233353"/>
            <a:chOff x="0" y="0"/>
            <a:chExt cx="2928366" cy="311137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928368" cy="311139"/>
            </a:xfrm>
            <a:custGeom>
              <a:avLst/>
              <a:gdLst/>
              <a:ahLst/>
              <a:cxnLst/>
              <a:rect l="l" t="t" r="r" b="b"/>
              <a:pathLst>
                <a:path w="2928368" h="311139">
                  <a:moveTo>
                    <a:pt x="0" y="0"/>
                  </a:moveTo>
                  <a:lnTo>
                    <a:pt x="2928368" y="0"/>
                  </a:lnTo>
                  <a:lnTo>
                    <a:pt x="2928368" y="311139"/>
                  </a:lnTo>
                  <a:lnTo>
                    <a:pt x="0" y="31113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3388" b="-133388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2928366" cy="3111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91"/>
                </a:lnSpc>
              </a:pPr>
              <a:r>
                <a:rPr lang="en-US" sz="1576">
                  <a:solidFill>
                    <a:srgbClr val="777777"/>
                  </a:solidFill>
                  <a:latin typeface="Rajdhani"/>
                  <a:ea typeface="Rajdhani"/>
                  <a:cs typeface="Rajdhani"/>
                  <a:sym typeface="Rajdhani"/>
                </a:rPr>
                <a:t>Interface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5599833" y="5477132"/>
            <a:ext cx="3107579" cy="1460373"/>
            <a:chOff x="0" y="0"/>
            <a:chExt cx="4143438" cy="194716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143375" cy="1947164"/>
            </a:xfrm>
            <a:custGeom>
              <a:avLst/>
              <a:gdLst/>
              <a:ahLst/>
              <a:cxnLst/>
              <a:rect l="l" t="t" r="r" b="b"/>
              <a:pathLst>
                <a:path w="4143375" h="1947164">
                  <a:moveTo>
                    <a:pt x="0" y="0"/>
                  </a:moveTo>
                  <a:lnTo>
                    <a:pt x="4143375" y="0"/>
                  </a:lnTo>
                  <a:lnTo>
                    <a:pt x="4143375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161616"/>
            </a:solidFill>
            <a:ln w="19065" cap="sq">
              <a:solidFill>
                <a:srgbClr val="2A2A2A"/>
              </a:solidFill>
              <a:prstDash val="solid"/>
              <a:miter/>
            </a:ln>
          </p:spPr>
        </p:sp>
      </p:grpSp>
      <p:grpSp>
        <p:nvGrpSpPr>
          <p:cNvPr id="55" name="Group 55"/>
          <p:cNvGrpSpPr/>
          <p:nvPr/>
        </p:nvGrpSpPr>
        <p:grpSpPr>
          <a:xfrm>
            <a:off x="5599833" y="5477132"/>
            <a:ext cx="128883" cy="1460373"/>
            <a:chOff x="0" y="0"/>
            <a:chExt cx="171844" cy="1947164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71831" cy="1947164"/>
            </a:xfrm>
            <a:custGeom>
              <a:avLst/>
              <a:gdLst/>
              <a:ahLst/>
              <a:cxnLst/>
              <a:rect l="l" t="t" r="r" b="b"/>
              <a:pathLst>
                <a:path w="171831" h="1947164">
                  <a:moveTo>
                    <a:pt x="0" y="0"/>
                  </a:moveTo>
                  <a:lnTo>
                    <a:pt x="171831" y="0"/>
                  </a:lnTo>
                  <a:lnTo>
                    <a:pt x="171831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57" name="Group 57"/>
          <p:cNvGrpSpPr/>
          <p:nvPr/>
        </p:nvGrpSpPr>
        <p:grpSpPr>
          <a:xfrm>
            <a:off x="5993721" y="5829833"/>
            <a:ext cx="2402176" cy="411804"/>
            <a:chOff x="0" y="0"/>
            <a:chExt cx="3202902" cy="549072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3202902" cy="549069"/>
            </a:xfrm>
            <a:custGeom>
              <a:avLst/>
              <a:gdLst/>
              <a:ahLst/>
              <a:cxnLst/>
              <a:rect l="l" t="t" r="r" b="b"/>
              <a:pathLst>
                <a:path w="3202902" h="549069">
                  <a:moveTo>
                    <a:pt x="0" y="0"/>
                  </a:moveTo>
                  <a:lnTo>
                    <a:pt x="3202902" y="0"/>
                  </a:lnTo>
                  <a:lnTo>
                    <a:pt x="3202902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3202902" cy="5585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2"/>
                </a:lnSpc>
              </a:pPr>
              <a:r>
                <a:rPr lang="en-US" sz="3002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JavaScript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5993721" y="6351451"/>
            <a:ext cx="2196274" cy="233353"/>
            <a:chOff x="0" y="0"/>
            <a:chExt cx="2928366" cy="311137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2928368" cy="311139"/>
            </a:xfrm>
            <a:custGeom>
              <a:avLst/>
              <a:gdLst/>
              <a:ahLst/>
              <a:cxnLst/>
              <a:rect l="l" t="t" r="r" b="b"/>
              <a:pathLst>
                <a:path w="2928368" h="311139">
                  <a:moveTo>
                    <a:pt x="0" y="0"/>
                  </a:moveTo>
                  <a:lnTo>
                    <a:pt x="2928368" y="0"/>
                  </a:lnTo>
                  <a:lnTo>
                    <a:pt x="2928368" y="311139"/>
                  </a:lnTo>
                  <a:lnTo>
                    <a:pt x="0" y="31113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3388" b="-133388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0"/>
              <a:ext cx="2928366" cy="3111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91"/>
                </a:lnSpc>
              </a:pPr>
              <a:r>
                <a:rPr lang="en-US" sz="1576">
                  <a:solidFill>
                    <a:srgbClr val="777777"/>
                  </a:solidFill>
                  <a:latin typeface="Rajdhani"/>
                  <a:ea typeface="Rajdhani"/>
                  <a:cs typeface="Rajdhani"/>
                  <a:sym typeface="Rajdhani"/>
                </a:rPr>
                <a:t>Interações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9580588" y="5477132"/>
            <a:ext cx="3107579" cy="1460373"/>
            <a:chOff x="0" y="0"/>
            <a:chExt cx="4143438" cy="1947164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4143375" cy="1947164"/>
            </a:xfrm>
            <a:custGeom>
              <a:avLst/>
              <a:gdLst/>
              <a:ahLst/>
              <a:cxnLst/>
              <a:rect l="l" t="t" r="r" b="b"/>
              <a:pathLst>
                <a:path w="4143375" h="1947164">
                  <a:moveTo>
                    <a:pt x="0" y="0"/>
                  </a:moveTo>
                  <a:lnTo>
                    <a:pt x="4143375" y="0"/>
                  </a:lnTo>
                  <a:lnTo>
                    <a:pt x="4143375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161616"/>
            </a:solidFill>
            <a:ln w="19065" cap="sq">
              <a:solidFill>
                <a:srgbClr val="2A2A2A"/>
              </a:solidFill>
              <a:prstDash val="solid"/>
              <a:miter/>
            </a:ln>
          </p:spPr>
        </p:sp>
      </p:grpSp>
      <p:grpSp>
        <p:nvGrpSpPr>
          <p:cNvPr id="65" name="Group 65"/>
          <p:cNvGrpSpPr/>
          <p:nvPr/>
        </p:nvGrpSpPr>
        <p:grpSpPr>
          <a:xfrm>
            <a:off x="9580588" y="5477132"/>
            <a:ext cx="128883" cy="1460373"/>
            <a:chOff x="0" y="0"/>
            <a:chExt cx="171844" cy="1947164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171831" cy="1947164"/>
            </a:xfrm>
            <a:custGeom>
              <a:avLst/>
              <a:gdLst/>
              <a:ahLst/>
              <a:cxnLst/>
              <a:rect l="l" t="t" r="r" b="b"/>
              <a:pathLst>
                <a:path w="171831" h="1947164">
                  <a:moveTo>
                    <a:pt x="0" y="0"/>
                  </a:moveTo>
                  <a:lnTo>
                    <a:pt x="171831" y="0"/>
                  </a:lnTo>
                  <a:lnTo>
                    <a:pt x="171831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67" name="Group 67"/>
          <p:cNvGrpSpPr/>
          <p:nvPr/>
        </p:nvGrpSpPr>
        <p:grpSpPr>
          <a:xfrm>
            <a:off x="9974466" y="5829833"/>
            <a:ext cx="2402176" cy="411804"/>
            <a:chOff x="0" y="0"/>
            <a:chExt cx="3202902" cy="549072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3202902" cy="549069"/>
            </a:xfrm>
            <a:custGeom>
              <a:avLst/>
              <a:gdLst/>
              <a:ahLst/>
              <a:cxnLst/>
              <a:rect l="l" t="t" r="r" b="b"/>
              <a:pathLst>
                <a:path w="3202902" h="549069">
                  <a:moveTo>
                    <a:pt x="0" y="0"/>
                  </a:moveTo>
                  <a:lnTo>
                    <a:pt x="3202902" y="0"/>
                  </a:lnTo>
                  <a:lnTo>
                    <a:pt x="3202902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9525"/>
              <a:ext cx="3202902" cy="5585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2"/>
                </a:lnSpc>
              </a:pPr>
              <a:r>
                <a:rPr lang="en-US" sz="3002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GitHub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9974466" y="6351451"/>
            <a:ext cx="2196274" cy="233353"/>
            <a:chOff x="0" y="0"/>
            <a:chExt cx="2928366" cy="311137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2928368" cy="311139"/>
            </a:xfrm>
            <a:custGeom>
              <a:avLst/>
              <a:gdLst/>
              <a:ahLst/>
              <a:cxnLst/>
              <a:rect l="l" t="t" r="r" b="b"/>
              <a:pathLst>
                <a:path w="2928368" h="311139">
                  <a:moveTo>
                    <a:pt x="0" y="0"/>
                  </a:moveTo>
                  <a:lnTo>
                    <a:pt x="2928368" y="0"/>
                  </a:lnTo>
                  <a:lnTo>
                    <a:pt x="2928368" y="311139"/>
                  </a:lnTo>
                  <a:lnTo>
                    <a:pt x="0" y="31113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3388" b="-133388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0"/>
              <a:ext cx="2928366" cy="3111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91"/>
                </a:lnSpc>
              </a:pPr>
              <a:r>
                <a:rPr lang="en-US" sz="1576">
                  <a:solidFill>
                    <a:srgbClr val="777777"/>
                  </a:solidFill>
                  <a:latin typeface="Rajdhani"/>
                  <a:ea typeface="Rajdhani"/>
                  <a:cs typeface="Rajdhani"/>
                  <a:sym typeface="Rajdhani"/>
                </a:rPr>
                <a:t>Versionamento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13561333" y="5477132"/>
            <a:ext cx="3107579" cy="1460373"/>
            <a:chOff x="0" y="0"/>
            <a:chExt cx="4143438" cy="1947164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4143375" cy="1947164"/>
            </a:xfrm>
            <a:custGeom>
              <a:avLst/>
              <a:gdLst/>
              <a:ahLst/>
              <a:cxnLst/>
              <a:rect l="l" t="t" r="r" b="b"/>
              <a:pathLst>
                <a:path w="4143375" h="1947164">
                  <a:moveTo>
                    <a:pt x="0" y="0"/>
                  </a:moveTo>
                  <a:lnTo>
                    <a:pt x="4143375" y="0"/>
                  </a:lnTo>
                  <a:lnTo>
                    <a:pt x="4143375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161616"/>
            </a:solidFill>
            <a:ln w="19065" cap="sq">
              <a:solidFill>
                <a:srgbClr val="2A2A2A"/>
              </a:solidFill>
              <a:prstDash val="solid"/>
              <a:miter/>
            </a:ln>
          </p:spPr>
        </p:sp>
      </p:grpSp>
      <p:grpSp>
        <p:nvGrpSpPr>
          <p:cNvPr id="75" name="Group 75"/>
          <p:cNvGrpSpPr/>
          <p:nvPr/>
        </p:nvGrpSpPr>
        <p:grpSpPr>
          <a:xfrm>
            <a:off x="13561333" y="5477132"/>
            <a:ext cx="128883" cy="1460373"/>
            <a:chOff x="0" y="0"/>
            <a:chExt cx="171844" cy="1947164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171831" cy="1947164"/>
            </a:xfrm>
            <a:custGeom>
              <a:avLst/>
              <a:gdLst/>
              <a:ahLst/>
              <a:cxnLst/>
              <a:rect l="l" t="t" r="r" b="b"/>
              <a:pathLst>
                <a:path w="171831" h="1947164">
                  <a:moveTo>
                    <a:pt x="0" y="0"/>
                  </a:moveTo>
                  <a:lnTo>
                    <a:pt x="171831" y="0"/>
                  </a:lnTo>
                  <a:lnTo>
                    <a:pt x="171831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77" name="Group 77"/>
          <p:cNvGrpSpPr/>
          <p:nvPr/>
        </p:nvGrpSpPr>
        <p:grpSpPr>
          <a:xfrm>
            <a:off x="13955220" y="5829833"/>
            <a:ext cx="2402176" cy="411804"/>
            <a:chOff x="0" y="0"/>
            <a:chExt cx="3202902" cy="549072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3202902" cy="549069"/>
            </a:xfrm>
            <a:custGeom>
              <a:avLst/>
              <a:gdLst/>
              <a:ahLst/>
              <a:cxnLst/>
              <a:rect l="l" t="t" r="r" b="b"/>
              <a:pathLst>
                <a:path w="3202902" h="549069">
                  <a:moveTo>
                    <a:pt x="0" y="0"/>
                  </a:moveTo>
                  <a:lnTo>
                    <a:pt x="3202902" y="0"/>
                  </a:lnTo>
                  <a:lnTo>
                    <a:pt x="3202902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9525"/>
              <a:ext cx="3202902" cy="5585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2"/>
                </a:lnSpc>
              </a:pPr>
              <a:r>
                <a:rPr lang="en-US" sz="3002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Postman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3955220" y="6351451"/>
            <a:ext cx="2196274" cy="233353"/>
            <a:chOff x="0" y="0"/>
            <a:chExt cx="2928366" cy="311137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2928368" cy="311139"/>
            </a:xfrm>
            <a:custGeom>
              <a:avLst/>
              <a:gdLst/>
              <a:ahLst/>
              <a:cxnLst/>
              <a:rect l="l" t="t" r="r" b="b"/>
              <a:pathLst>
                <a:path w="2928368" h="311139">
                  <a:moveTo>
                    <a:pt x="0" y="0"/>
                  </a:moveTo>
                  <a:lnTo>
                    <a:pt x="2928368" y="0"/>
                  </a:lnTo>
                  <a:lnTo>
                    <a:pt x="2928368" y="311139"/>
                  </a:lnTo>
                  <a:lnTo>
                    <a:pt x="0" y="31113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3388" b="-133388"/>
              </a:stretch>
            </a:blipFill>
          </p:spPr>
        </p:sp>
        <p:sp>
          <p:nvSpPr>
            <p:cNvPr id="82" name="TextBox 82"/>
            <p:cNvSpPr txBox="1"/>
            <p:nvPr/>
          </p:nvSpPr>
          <p:spPr>
            <a:xfrm>
              <a:off x="0" y="0"/>
              <a:ext cx="2928366" cy="3111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91"/>
                </a:lnSpc>
              </a:pPr>
              <a:r>
                <a:rPr lang="en-US" sz="1576">
                  <a:solidFill>
                    <a:srgbClr val="777777"/>
                  </a:solidFill>
                  <a:latin typeface="Rajdhani"/>
                  <a:ea typeface="Rajdhani"/>
                  <a:cs typeface="Rajdhani"/>
                  <a:sym typeface="Rajdhani"/>
                </a:rPr>
                <a:t>Testes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3384077" y="8200539"/>
            <a:ext cx="11519846" cy="1057761"/>
            <a:chOff x="0" y="0"/>
            <a:chExt cx="15359794" cy="1410348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15359793" cy="1410340"/>
            </a:xfrm>
            <a:custGeom>
              <a:avLst/>
              <a:gdLst/>
              <a:ahLst/>
              <a:cxnLst/>
              <a:rect l="l" t="t" r="r" b="b"/>
              <a:pathLst>
                <a:path w="15359793" h="1410340">
                  <a:moveTo>
                    <a:pt x="0" y="0"/>
                  </a:moveTo>
                  <a:lnTo>
                    <a:pt x="15359793" y="0"/>
                  </a:lnTo>
                  <a:lnTo>
                    <a:pt x="15359793" y="1410340"/>
                  </a:lnTo>
                  <a:lnTo>
                    <a:pt x="0" y="14103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777" r="-23923" b="-192175"/>
              </a:stretch>
            </a:blipFill>
          </p:spPr>
        </p:sp>
        <p:sp>
          <p:nvSpPr>
            <p:cNvPr id="85" name="TextBox 85"/>
            <p:cNvSpPr txBox="1"/>
            <p:nvPr/>
          </p:nvSpPr>
          <p:spPr>
            <a:xfrm>
              <a:off x="0" y="0"/>
              <a:ext cx="15359794" cy="14103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2"/>
                </a:lnSpc>
              </a:pPr>
              <a:r>
                <a:rPr lang="en-US" sz="2702" b="1">
                  <a:solidFill>
                    <a:srgbClr val="FFFFFF"/>
                  </a:solidFill>
                  <a:latin typeface="Rajdhani Bold"/>
                  <a:ea typeface="Rajdhani Bold"/>
                  <a:cs typeface="Rajdhani Bold"/>
                  <a:sym typeface="Rajdhani Bold"/>
                </a:rPr>
                <a:t>Backend em Spring Boot, interface em HTML/CSS/JS e persistência em MySQL, com testes de API e controle de versão.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040147" y="456506"/>
            <a:ext cx="12216784" cy="1012915"/>
            <a:chOff x="0" y="0"/>
            <a:chExt cx="16289045" cy="1350553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16289046" cy="1350557"/>
            </a:xfrm>
            <a:custGeom>
              <a:avLst/>
              <a:gdLst/>
              <a:ahLst/>
              <a:cxnLst/>
              <a:rect l="l" t="t" r="r" b="b"/>
              <a:pathLst>
                <a:path w="16289046" h="1350557">
                  <a:moveTo>
                    <a:pt x="0" y="0"/>
                  </a:moveTo>
                  <a:lnTo>
                    <a:pt x="16289046" y="0"/>
                  </a:lnTo>
                  <a:lnTo>
                    <a:pt x="16289046" y="1350557"/>
                  </a:lnTo>
                  <a:lnTo>
                    <a:pt x="0" y="135055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1129" b="-168887"/>
              </a:stretch>
            </a:blipFill>
          </p:spPr>
        </p:sp>
        <p:sp>
          <p:nvSpPr>
            <p:cNvPr id="88" name="TextBox 88"/>
            <p:cNvSpPr txBox="1"/>
            <p:nvPr/>
          </p:nvSpPr>
          <p:spPr>
            <a:xfrm>
              <a:off x="0" y="9525"/>
              <a:ext cx="16289045" cy="1341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3"/>
                </a:lnSpc>
              </a:pPr>
              <a:r>
                <a:rPr lang="en-US" sz="4203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TECNOLOGIA</a:t>
              </a:r>
            </a:p>
          </p:txBody>
        </p:sp>
      </p:grpSp>
      <p:sp>
        <p:nvSpPr>
          <p:cNvPr id="89" name="AutoShape 89"/>
          <p:cNvSpPr/>
          <p:nvPr/>
        </p:nvSpPr>
        <p:spPr>
          <a:xfrm>
            <a:off x="1028708" y="1677658"/>
            <a:ext cx="13063270" cy="22800"/>
          </a:xfrm>
          <a:prstGeom prst="line">
            <a:avLst/>
          </a:prstGeom>
          <a:ln w="9525" cap="rnd">
            <a:solidFill>
              <a:srgbClr val="CC0000">
                <a:alpha val="84706"/>
              </a:srgb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0" name="Group 90"/>
          <p:cNvGrpSpPr/>
          <p:nvPr/>
        </p:nvGrpSpPr>
        <p:grpSpPr>
          <a:xfrm>
            <a:off x="1040147" y="1905245"/>
            <a:ext cx="5490686" cy="446141"/>
            <a:chOff x="0" y="0"/>
            <a:chExt cx="7320915" cy="594854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7320920" cy="594847"/>
            </a:xfrm>
            <a:custGeom>
              <a:avLst/>
              <a:gdLst/>
              <a:ahLst/>
              <a:cxnLst/>
              <a:rect l="l" t="t" r="r" b="b"/>
              <a:pathLst>
                <a:path w="7320920" h="594847">
                  <a:moveTo>
                    <a:pt x="0" y="0"/>
                  </a:moveTo>
                  <a:lnTo>
                    <a:pt x="7320920" y="0"/>
                  </a:lnTo>
                  <a:lnTo>
                    <a:pt x="7320920" y="594847"/>
                  </a:lnTo>
                  <a:lnTo>
                    <a:pt x="0" y="59484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6730" b="-182882"/>
              </a:stretch>
            </a:blipFill>
          </p:spPr>
        </p:sp>
        <p:sp>
          <p:nvSpPr>
            <p:cNvPr id="92" name="TextBox 92"/>
            <p:cNvSpPr txBox="1"/>
            <p:nvPr/>
          </p:nvSpPr>
          <p:spPr>
            <a:xfrm>
              <a:off x="0" y="9525"/>
              <a:ext cx="7320915" cy="5853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82"/>
                </a:lnSpc>
              </a:pPr>
              <a:r>
                <a:rPr lang="en-US" sz="2401">
                  <a:solidFill>
                    <a:srgbClr val="AAAAAA"/>
                  </a:solidFill>
                  <a:latin typeface="Rajdhani"/>
                  <a:ea typeface="Rajdhani"/>
                  <a:cs typeface="Rajdhani"/>
                  <a:sym typeface="Rajdhani"/>
                </a:rPr>
                <a:t>Stack utilizada no projeto</a:t>
              </a:r>
            </a:p>
          </p:txBody>
        </p:sp>
      </p:grpSp>
      <p:sp>
        <p:nvSpPr>
          <p:cNvPr id="93" name="Freeform 93"/>
          <p:cNvSpPr/>
          <p:nvPr/>
        </p:nvSpPr>
        <p:spPr>
          <a:xfrm>
            <a:off x="17070706" y="9013474"/>
            <a:ext cx="1768478" cy="1655295"/>
          </a:xfrm>
          <a:custGeom>
            <a:avLst/>
            <a:gdLst/>
            <a:ahLst/>
            <a:cxnLst/>
            <a:rect l="l" t="t" r="r" b="b"/>
            <a:pathLst>
              <a:path w="1768478" h="1655295">
                <a:moveTo>
                  <a:pt x="0" y="0"/>
                </a:moveTo>
                <a:lnTo>
                  <a:pt x="1768477" y="0"/>
                </a:lnTo>
                <a:lnTo>
                  <a:pt x="1768477" y="1655295"/>
                </a:lnTo>
                <a:lnTo>
                  <a:pt x="0" y="16552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8000"/>
            </a:blip>
            <a:stretch>
              <a:fillRect/>
            </a:stretch>
          </a:blipFill>
        </p:spPr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0147" y="456506"/>
            <a:ext cx="12216784" cy="1012915"/>
            <a:chOff x="0" y="0"/>
            <a:chExt cx="16289045" cy="13505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89046" cy="1350557"/>
            </a:xfrm>
            <a:custGeom>
              <a:avLst/>
              <a:gdLst/>
              <a:ahLst/>
              <a:cxnLst/>
              <a:rect l="l" t="t" r="r" b="b"/>
              <a:pathLst>
                <a:path w="16289046" h="1350557">
                  <a:moveTo>
                    <a:pt x="0" y="0"/>
                  </a:moveTo>
                  <a:lnTo>
                    <a:pt x="16289046" y="0"/>
                  </a:lnTo>
                  <a:lnTo>
                    <a:pt x="16289046" y="1350557"/>
                  </a:lnTo>
                  <a:lnTo>
                    <a:pt x="0" y="135055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1129" b="-16888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6289045" cy="1341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3"/>
                </a:lnSpc>
              </a:pPr>
              <a:r>
                <a:rPr lang="en-US" sz="4203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DEMONSTRATIVO</a:t>
              </a:r>
            </a:p>
          </p:txBody>
        </p:sp>
      </p:grpSp>
      <p:pic>
        <p:nvPicPr>
          <p:cNvPr id="5" name="Picture 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7419" b="7388"/>
          <a:stretch>
            <a:fillRect/>
          </a:stretch>
        </p:blipFill>
        <p:spPr>
          <a:xfrm>
            <a:off x="844014" y="1810060"/>
            <a:ext cx="16599972" cy="7954781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842011">
            <a:off x="4147883" y="1961521"/>
            <a:ext cx="12240555" cy="6891056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A0A0A"/>
            </a:solidFill>
            <a:ln w="19065" cap="sq">
              <a:solidFill>
                <a:srgbClr val="0A0A0A"/>
              </a:solidFill>
              <a:prstDash val="solid"/>
              <a:miter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1040147" y="456506"/>
            <a:ext cx="12216784" cy="1012915"/>
            <a:chOff x="0" y="0"/>
            <a:chExt cx="16289045" cy="135055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289046" cy="1350557"/>
            </a:xfrm>
            <a:custGeom>
              <a:avLst/>
              <a:gdLst/>
              <a:ahLst/>
              <a:cxnLst/>
              <a:rect l="l" t="t" r="r" b="b"/>
              <a:pathLst>
                <a:path w="16289046" h="1350557">
                  <a:moveTo>
                    <a:pt x="0" y="0"/>
                  </a:moveTo>
                  <a:lnTo>
                    <a:pt x="16289046" y="0"/>
                  </a:lnTo>
                  <a:lnTo>
                    <a:pt x="16289046" y="1350557"/>
                  </a:lnTo>
                  <a:lnTo>
                    <a:pt x="0" y="135055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1129" b="-168887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9525"/>
              <a:ext cx="16289045" cy="1341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3"/>
                </a:lnSpc>
              </a:pPr>
              <a:r>
                <a:rPr lang="en-US" sz="4203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DIFERENCIAL</a:t>
              </a:r>
            </a:p>
          </p:txBody>
        </p:sp>
      </p:grpSp>
      <p:sp>
        <p:nvSpPr>
          <p:cNvPr id="7" name="AutoShape 7"/>
          <p:cNvSpPr/>
          <p:nvPr/>
        </p:nvSpPr>
        <p:spPr>
          <a:xfrm>
            <a:off x="1028708" y="1677658"/>
            <a:ext cx="13063270" cy="22800"/>
          </a:xfrm>
          <a:prstGeom prst="line">
            <a:avLst/>
          </a:prstGeom>
          <a:ln w="9525" cap="rnd">
            <a:solidFill>
              <a:srgbClr val="CC0000">
                <a:alpha val="84706"/>
              </a:srgb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1040147" y="1905245"/>
            <a:ext cx="5490686" cy="384353"/>
            <a:chOff x="0" y="0"/>
            <a:chExt cx="7320915" cy="5124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320920" cy="512464"/>
            </a:xfrm>
            <a:custGeom>
              <a:avLst/>
              <a:gdLst/>
              <a:ahLst/>
              <a:cxnLst/>
              <a:rect l="l" t="t" r="r" b="b"/>
              <a:pathLst>
                <a:path w="7320920" h="512464">
                  <a:moveTo>
                    <a:pt x="0" y="0"/>
                  </a:moveTo>
                  <a:lnTo>
                    <a:pt x="7320920" y="0"/>
                  </a:lnTo>
                  <a:lnTo>
                    <a:pt x="7320920" y="512464"/>
                  </a:lnTo>
                  <a:lnTo>
                    <a:pt x="0" y="5124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8356" b="-228358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9525"/>
              <a:ext cx="7320915" cy="5029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82"/>
                </a:lnSpc>
              </a:pPr>
              <a:r>
                <a:rPr lang="en-US" sz="2401">
                  <a:solidFill>
                    <a:srgbClr val="AAAAAA"/>
                  </a:solidFill>
                  <a:latin typeface="Rajdhani"/>
                  <a:ea typeface="Rajdhani"/>
                  <a:cs typeface="Rajdhani"/>
                  <a:sym typeface="Rajdhani"/>
                </a:rPr>
                <a:t>O que torna o eixo diferente?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3105874"/>
            <a:ext cx="4690638" cy="940589"/>
            <a:chOff x="0" y="0"/>
            <a:chExt cx="6254184" cy="1254119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56027" cy="1254119"/>
              <a:chOff x="0" y="0"/>
              <a:chExt cx="135230" cy="108695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35255" cy="1086993"/>
              </a:xfrm>
              <a:custGeom>
                <a:avLst/>
                <a:gdLst/>
                <a:ahLst/>
                <a:cxnLst/>
                <a:rect l="l" t="t" r="r" b="b"/>
                <a:pathLst>
                  <a:path w="135255" h="1086993">
                    <a:moveTo>
                      <a:pt x="0" y="0"/>
                    </a:moveTo>
                    <a:lnTo>
                      <a:pt x="135255" y="0"/>
                    </a:lnTo>
                    <a:lnTo>
                      <a:pt x="135255" y="1086993"/>
                    </a:lnTo>
                    <a:lnTo>
                      <a:pt x="0" y="1086993"/>
                    </a:lnTo>
                    <a:close/>
                  </a:path>
                </a:pathLst>
              </a:custGeom>
              <a:solidFill>
                <a:srgbClr val="CC0000"/>
              </a:solidFill>
              <a:ln w="19065" cap="sq">
                <a:solidFill>
                  <a:srgbClr val="CC0000"/>
                </a:solidFill>
                <a:prstDash val="solid"/>
                <a:miter/>
              </a:ln>
            </p:spPr>
          </p:sp>
        </p:grpSp>
        <p:grpSp>
          <p:nvGrpSpPr>
            <p:cNvPr id="14" name="Group 14"/>
            <p:cNvGrpSpPr/>
            <p:nvPr/>
          </p:nvGrpSpPr>
          <p:grpSpPr>
            <a:xfrm>
              <a:off x="362028" y="264624"/>
              <a:ext cx="5892156" cy="724872"/>
              <a:chOff x="0" y="0"/>
              <a:chExt cx="5106779" cy="62825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106776" cy="628241"/>
              </a:xfrm>
              <a:custGeom>
                <a:avLst/>
                <a:gdLst/>
                <a:ahLst/>
                <a:cxnLst/>
                <a:rect l="l" t="t" r="r" b="b"/>
                <a:pathLst>
                  <a:path w="5106776" h="628241">
                    <a:moveTo>
                      <a:pt x="0" y="0"/>
                    </a:moveTo>
                    <a:lnTo>
                      <a:pt x="5106776" y="0"/>
                    </a:lnTo>
                    <a:lnTo>
                      <a:pt x="5106776" y="628241"/>
                    </a:lnTo>
                    <a:lnTo>
                      <a:pt x="0" y="628241"/>
                    </a:lnTo>
                    <a:close/>
                  </a:path>
                </a:pathLst>
              </a:custGeom>
              <a:blipFill>
                <a:blip r:embed="rId3">
                  <a:alphaModFix amt="0"/>
                </a:blip>
                <a:stretch>
                  <a:fillRect t="-226309" r="-61276" b="-184575"/>
                </a:stretch>
              </a:blip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9525"/>
                <a:ext cx="5106779" cy="637777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702"/>
                  </a:lnSpc>
                </a:pPr>
                <a:r>
                  <a:rPr lang="en-US" sz="2251" b="1">
                    <a:solidFill>
                      <a:srgbClr val="F2F2F2"/>
                    </a:solidFill>
                    <a:latin typeface="Oswald Bold"/>
                    <a:ea typeface="Oswald Bold"/>
                    <a:cs typeface="Oswald Bold"/>
                    <a:sym typeface="Oswald Bold"/>
                  </a:rPr>
                  <a:t>INTERFACE SIMPLES E INTUITIVA</a:t>
                </a:r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1040147" y="4865613"/>
            <a:ext cx="117020" cy="940589"/>
            <a:chOff x="0" y="0"/>
            <a:chExt cx="135230" cy="108695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5255" cy="1086993"/>
            </a:xfrm>
            <a:custGeom>
              <a:avLst/>
              <a:gdLst/>
              <a:ahLst/>
              <a:cxnLst/>
              <a:rect l="l" t="t" r="r" b="b"/>
              <a:pathLst>
                <a:path w="135255" h="1086993">
                  <a:moveTo>
                    <a:pt x="0" y="0"/>
                  </a:moveTo>
                  <a:lnTo>
                    <a:pt x="135255" y="0"/>
                  </a:lnTo>
                  <a:lnTo>
                    <a:pt x="135255" y="1086993"/>
                  </a:lnTo>
                  <a:lnTo>
                    <a:pt x="0" y="1086993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1311669" y="5064081"/>
            <a:ext cx="3979606" cy="543654"/>
            <a:chOff x="0" y="0"/>
            <a:chExt cx="4598875" cy="62825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598873" cy="628241"/>
            </a:xfrm>
            <a:custGeom>
              <a:avLst/>
              <a:gdLst/>
              <a:ahLst/>
              <a:cxnLst/>
              <a:rect l="l" t="t" r="r" b="b"/>
              <a:pathLst>
                <a:path w="4598873" h="628241">
                  <a:moveTo>
                    <a:pt x="0" y="0"/>
                  </a:moveTo>
                  <a:lnTo>
                    <a:pt x="4598873" y="0"/>
                  </a:lnTo>
                  <a:lnTo>
                    <a:pt x="4598873" y="628241"/>
                  </a:lnTo>
                  <a:lnTo>
                    <a:pt x="0" y="62824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309" r="-79088" b="-184575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4598875" cy="637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SISTEMA DINÂMICO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28700" y="6625352"/>
            <a:ext cx="117020" cy="940589"/>
            <a:chOff x="0" y="0"/>
            <a:chExt cx="135230" cy="108695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5255" cy="1086993"/>
            </a:xfrm>
            <a:custGeom>
              <a:avLst/>
              <a:gdLst/>
              <a:ahLst/>
              <a:cxnLst/>
              <a:rect l="l" t="t" r="r" b="b"/>
              <a:pathLst>
                <a:path w="135255" h="1086993">
                  <a:moveTo>
                    <a:pt x="0" y="0"/>
                  </a:moveTo>
                  <a:lnTo>
                    <a:pt x="135255" y="0"/>
                  </a:lnTo>
                  <a:lnTo>
                    <a:pt x="135255" y="1086993"/>
                  </a:lnTo>
                  <a:lnTo>
                    <a:pt x="0" y="1086993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9144000" y="3105874"/>
            <a:ext cx="117020" cy="940589"/>
            <a:chOff x="0" y="0"/>
            <a:chExt cx="135230" cy="108695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35255" cy="1086993"/>
            </a:xfrm>
            <a:custGeom>
              <a:avLst/>
              <a:gdLst/>
              <a:ahLst/>
              <a:cxnLst/>
              <a:rect l="l" t="t" r="r" b="b"/>
              <a:pathLst>
                <a:path w="135255" h="1086993">
                  <a:moveTo>
                    <a:pt x="0" y="0"/>
                  </a:moveTo>
                  <a:lnTo>
                    <a:pt x="135255" y="0"/>
                  </a:lnTo>
                  <a:lnTo>
                    <a:pt x="135255" y="1086993"/>
                  </a:lnTo>
                  <a:lnTo>
                    <a:pt x="0" y="1086993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9415521" y="3304341"/>
            <a:ext cx="4676457" cy="543654"/>
            <a:chOff x="0" y="0"/>
            <a:chExt cx="5404164" cy="62825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404161" cy="628241"/>
            </a:xfrm>
            <a:custGeom>
              <a:avLst/>
              <a:gdLst/>
              <a:ahLst/>
              <a:cxnLst/>
              <a:rect l="l" t="t" r="r" b="b"/>
              <a:pathLst>
                <a:path w="5404161" h="628241">
                  <a:moveTo>
                    <a:pt x="0" y="0"/>
                  </a:moveTo>
                  <a:lnTo>
                    <a:pt x="5404161" y="0"/>
                  </a:lnTo>
                  <a:lnTo>
                    <a:pt x="5404161" y="628241"/>
                  </a:lnTo>
                  <a:lnTo>
                    <a:pt x="0" y="62824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309" r="-52401" b="-184575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9525"/>
              <a:ext cx="5404164" cy="637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ORGANIZAÇÃO DOS SERVIÇOS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155447" y="4865613"/>
            <a:ext cx="117020" cy="940589"/>
            <a:chOff x="0" y="0"/>
            <a:chExt cx="135230" cy="10869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35255" cy="1086993"/>
            </a:xfrm>
            <a:custGeom>
              <a:avLst/>
              <a:gdLst/>
              <a:ahLst/>
              <a:cxnLst/>
              <a:rect l="l" t="t" r="r" b="b"/>
              <a:pathLst>
                <a:path w="135255" h="1086993">
                  <a:moveTo>
                    <a:pt x="0" y="0"/>
                  </a:moveTo>
                  <a:lnTo>
                    <a:pt x="135255" y="0"/>
                  </a:lnTo>
                  <a:lnTo>
                    <a:pt x="135255" y="1086993"/>
                  </a:lnTo>
                  <a:lnTo>
                    <a:pt x="0" y="1086993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31" name="Group 31"/>
          <p:cNvGrpSpPr/>
          <p:nvPr/>
        </p:nvGrpSpPr>
        <p:grpSpPr>
          <a:xfrm>
            <a:off x="9426969" y="5064081"/>
            <a:ext cx="3803802" cy="543654"/>
            <a:chOff x="0" y="0"/>
            <a:chExt cx="4395714" cy="62825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395712" cy="628241"/>
            </a:xfrm>
            <a:custGeom>
              <a:avLst/>
              <a:gdLst/>
              <a:ahLst/>
              <a:cxnLst/>
              <a:rect l="l" t="t" r="r" b="b"/>
              <a:pathLst>
                <a:path w="4395712" h="628241">
                  <a:moveTo>
                    <a:pt x="0" y="0"/>
                  </a:moveTo>
                  <a:lnTo>
                    <a:pt x="4395712" y="0"/>
                  </a:lnTo>
                  <a:lnTo>
                    <a:pt x="4395712" y="628241"/>
                  </a:lnTo>
                  <a:lnTo>
                    <a:pt x="0" y="62824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309" r="-87365" b="-184575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4395714" cy="637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SUPORTE PERSONALIZADO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144000" y="6625352"/>
            <a:ext cx="117020" cy="940589"/>
            <a:chOff x="0" y="0"/>
            <a:chExt cx="135230" cy="108695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35255" cy="1086993"/>
            </a:xfrm>
            <a:custGeom>
              <a:avLst/>
              <a:gdLst/>
              <a:ahLst/>
              <a:cxnLst/>
              <a:rect l="l" t="t" r="r" b="b"/>
              <a:pathLst>
                <a:path w="135255" h="1086993">
                  <a:moveTo>
                    <a:pt x="0" y="0"/>
                  </a:moveTo>
                  <a:lnTo>
                    <a:pt x="135255" y="0"/>
                  </a:lnTo>
                  <a:lnTo>
                    <a:pt x="135255" y="1086993"/>
                  </a:lnTo>
                  <a:lnTo>
                    <a:pt x="0" y="1086993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36" name="Group 36"/>
          <p:cNvGrpSpPr/>
          <p:nvPr/>
        </p:nvGrpSpPr>
        <p:grpSpPr>
          <a:xfrm>
            <a:off x="9415521" y="6823820"/>
            <a:ext cx="5115992" cy="543654"/>
            <a:chOff x="0" y="0"/>
            <a:chExt cx="5912095" cy="62825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912091" cy="628241"/>
            </a:xfrm>
            <a:custGeom>
              <a:avLst/>
              <a:gdLst/>
              <a:ahLst/>
              <a:cxnLst/>
              <a:rect l="l" t="t" r="r" b="b"/>
              <a:pathLst>
                <a:path w="5912091" h="628241">
                  <a:moveTo>
                    <a:pt x="0" y="0"/>
                  </a:moveTo>
                  <a:lnTo>
                    <a:pt x="5912091" y="0"/>
                  </a:lnTo>
                  <a:lnTo>
                    <a:pt x="5912091" y="628241"/>
                  </a:lnTo>
                  <a:lnTo>
                    <a:pt x="0" y="62824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309" r="-39308" b="-184575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9525"/>
              <a:ext cx="5912095" cy="637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ACOMPANHAMENTO DA IMPLEMENTAÇÃO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28700" y="6625352"/>
            <a:ext cx="117020" cy="940589"/>
            <a:chOff x="0" y="0"/>
            <a:chExt cx="135230" cy="108695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35255" cy="1086993"/>
            </a:xfrm>
            <a:custGeom>
              <a:avLst/>
              <a:gdLst/>
              <a:ahLst/>
              <a:cxnLst/>
              <a:rect l="l" t="t" r="r" b="b"/>
              <a:pathLst>
                <a:path w="135255" h="1086993">
                  <a:moveTo>
                    <a:pt x="0" y="0"/>
                  </a:moveTo>
                  <a:lnTo>
                    <a:pt x="135255" y="0"/>
                  </a:lnTo>
                  <a:lnTo>
                    <a:pt x="135255" y="1086993"/>
                  </a:lnTo>
                  <a:lnTo>
                    <a:pt x="0" y="1086993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300221" y="6823820"/>
            <a:ext cx="4419117" cy="543654"/>
            <a:chOff x="0" y="0"/>
            <a:chExt cx="5106779" cy="62825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106776" cy="628241"/>
            </a:xfrm>
            <a:custGeom>
              <a:avLst/>
              <a:gdLst/>
              <a:ahLst/>
              <a:cxnLst/>
              <a:rect l="l" t="t" r="r" b="b"/>
              <a:pathLst>
                <a:path w="5106776" h="628241">
                  <a:moveTo>
                    <a:pt x="0" y="0"/>
                  </a:moveTo>
                  <a:lnTo>
                    <a:pt x="5106776" y="0"/>
                  </a:lnTo>
                  <a:lnTo>
                    <a:pt x="5106776" y="628241"/>
                  </a:lnTo>
                  <a:lnTo>
                    <a:pt x="0" y="62824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309" r="-61276" b="-184575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5106779" cy="637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CENTRALIZAÇÃO DAS INFORMAÇÕES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17070706" y="9013474"/>
            <a:ext cx="1768478" cy="1655295"/>
          </a:xfrm>
          <a:custGeom>
            <a:avLst/>
            <a:gdLst/>
            <a:ahLst/>
            <a:cxnLst/>
            <a:rect l="l" t="t" r="r" b="b"/>
            <a:pathLst>
              <a:path w="1768478" h="1655295">
                <a:moveTo>
                  <a:pt x="0" y="0"/>
                </a:moveTo>
                <a:lnTo>
                  <a:pt x="1768477" y="0"/>
                </a:lnTo>
                <a:lnTo>
                  <a:pt x="1768477" y="1655295"/>
                </a:lnTo>
                <a:lnTo>
                  <a:pt x="0" y="1655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0147" y="456506"/>
            <a:ext cx="12216784" cy="1012915"/>
            <a:chOff x="0" y="0"/>
            <a:chExt cx="16289045" cy="13505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89046" cy="1350557"/>
            </a:xfrm>
            <a:custGeom>
              <a:avLst/>
              <a:gdLst/>
              <a:ahLst/>
              <a:cxnLst/>
              <a:rect l="l" t="t" r="r" b="b"/>
              <a:pathLst>
                <a:path w="16289046" h="1350557">
                  <a:moveTo>
                    <a:pt x="0" y="0"/>
                  </a:moveTo>
                  <a:lnTo>
                    <a:pt x="16289046" y="0"/>
                  </a:lnTo>
                  <a:lnTo>
                    <a:pt x="16289046" y="1350557"/>
                  </a:lnTo>
                  <a:lnTo>
                    <a:pt x="0" y="135055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1129" b="-16888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6289045" cy="1341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3"/>
                </a:lnSpc>
              </a:pPr>
              <a:r>
                <a:rPr lang="en-US" sz="4203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TRABALHOS FUTUROS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1028708" y="1677658"/>
            <a:ext cx="13063270" cy="22800"/>
          </a:xfrm>
          <a:prstGeom prst="line">
            <a:avLst/>
          </a:prstGeom>
          <a:ln w="9525" cap="rnd">
            <a:solidFill>
              <a:srgbClr val="CC0000">
                <a:alpha val="84706"/>
              </a:srgb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1040147" y="1905245"/>
            <a:ext cx="5490686" cy="384353"/>
            <a:chOff x="0" y="0"/>
            <a:chExt cx="7320915" cy="51247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320920" cy="512464"/>
            </a:xfrm>
            <a:custGeom>
              <a:avLst/>
              <a:gdLst/>
              <a:ahLst/>
              <a:cxnLst/>
              <a:rect l="l" t="t" r="r" b="b"/>
              <a:pathLst>
                <a:path w="7320920" h="512464">
                  <a:moveTo>
                    <a:pt x="0" y="0"/>
                  </a:moveTo>
                  <a:lnTo>
                    <a:pt x="7320920" y="0"/>
                  </a:lnTo>
                  <a:lnTo>
                    <a:pt x="7320920" y="512464"/>
                  </a:lnTo>
                  <a:lnTo>
                    <a:pt x="0" y="5124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8356" b="-228358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7320915" cy="5029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82"/>
                </a:lnSpc>
              </a:pPr>
              <a:r>
                <a:rPr lang="en-US" sz="2401">
                  <a:solidFill>
                    <a:srgbClr val="AAAAAA"/>
                  </a:solidFill>
                  <a:latin typeface="Rajdhani"/>
                  <a:ea typeface="Rajdhani"/>
                  <a:cs typeface="Rajdhani"/>
                  <a:sym typeface="Rajdhani"/>
                </a:rPr>
                <a:t>Atualizações e features pendentes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3349495"/>
            <a:ext cx="5502134" cy="1460373"/>
            <a:chOff x="0" y="0"/>
            <a:chExt cx="7336178" cy="194716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336066" cy="1947164"/>
            </a:xfrm>
            <a:custGeom>
              <a:avLst/>
              <a:gdLst/>
              <a:ahLst/>
              <a:cxnLst/>
              <a:rect l="l" t="t" r="r" b="b"/>
              <a:pathLst>
                <a:path w="7336066" h="1947164">
                  <a:moveTo>
                    <a:pt x="0" y="0"/>
                  </a:moveTo>
                  <a:lnTo>
                    <a:pt x="7336066" y="0"/>
                  </a:lnTo>
                  <a:lnTo>
                    <a:pt x="7336066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161616"/>
            </a:solidFill>
            <a:ln w="19065" cap="sq">
              <a:solidFill>
                <a:srgbClr val="2A2A2A"/>
              </a:solidFill>
              <a:prstDash val="solid"/>
              <a:miter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1028700" y="3349495"/>
            <a:ext cx="128883" cy="1460373"/>
            <a:chOff x="0" y="0"/>
            <a:chExt cx="171844" cy="194716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1831" cy="1947164"/>
            </a:xfrm>
            <a:custGeom>
              <a:avLst/>
              <a:gdLst/>
              <a:ahLst/>
              <a:cxnLst/>
              <a:rect l="l" t="t" r="r" b="b"/>
              <a:pathLst>
                <a:path w="171831" h="1947164">
                  <a:moveTo>
                    <a:pt x="0" y="0"/>
                  </a:moveTo>
                  <a:lnTo>
                    <a:pt x="171831" y="0"/>
                  </a:lnTo>
                  <a:lnTo>
                    <a:pt x="171831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1422578" y="3545653"/>
            <a:ext cx="2402176" cy="724871"/>
            <a:chOff x="0" y="0"/>
            <a:chExt cx="3202902" cy="96649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202902" cy="966490"/>
            </a:xfrm>
            <a:custGeom>
              <a:avLst/>
              <a:gdLst/>
              <a:ahLst/>
              <a:cxnLst/>
              <a:rect l="l" t="t" r="r" b="b"/>
              <a:pathLst>
                <a:path w="3202902" h="966490">
                  <a:moveTo>
                    <a:pt x="0" y="0"/>
                  </a:moveTo>
                  <a:lnTo>
                    <a:pt x="3202902" y="0"/>
                  </a:lnTo>
                  <a:lnTo>
                    <a:pt x="3202902" y="966490"/>
                  </a:lnTo>
                  <a:lnTo>
                    <a:pt x="0" y="9664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6167" b="7022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3202902" cy="9760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2"/>
                </a:lnSpc>
              </a:pPr>
              <a:r>
                <a:rPr lang="en-US" sz="3002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Agenda 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22578" y="4223804"/>
            <a:ext cx="3453994" cy="293375"/>
            <a:chOff x="0" y="0"/>
            <a:chExt cx="4605325" cy="39116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605327" cy="391168"/>
            </a:xfrm>
            <a:custGeom>
              <a:avLst/>
              <a:gdLst/>
              <a:ahLst/>
              <a:cxnLst/>
              <a:rect l="l" t="t" r="r" b="b"/>
              <a:pathLst>
                <a:path w="4605327" h="391168">
                  <a:moveTo>
                    <a:pt x="0" y="0"/>
                  </a:moveTo>
                  <a:lnTo>
                    <a:pt x="4605327" y="0"/>
                  </a:lnTo>
                  <a:lnTo>
                    <a:pt x="4605327" y="391168"/>
                  </a:lnTo>
                  <a:lnTo>
                    <a:pt x="0" y="3911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6098" r="36413" b="-85639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4605325" cy="391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91"/>
                </a:lnSpc>
              </a:pPr>
              <a:r>
                <a:rPr lang="en-US" sz="1576">
                  <a:solidFill>
                    <a:srgbClr val="777777"/>
                  </a:solidFill>
                  <a:latin typeface="Rajdhani"/>
                  <a:ea typeface="Rajdhani"/>
                  <a:cs typeface="Rajdhani"/>
                  <a:sym typeface="Rajdhani"/>
                </a:rPr>
                <a:t>Agendamento entre cliente e mecânico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144000" y="3349495"/>
            <a:ext cx="5502134" cy="1460373"/>
            <a:chOff x="0" y="0"/>
            <a:chExt cx="7336178" cy="194716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336066" cy="1947164"/>
            </a:xfrm>
            <a:custGeom>
              <a:avLst/>
              <a:gdLst/>
              <a:ahLst/>
              <a:cxnLst/>
              <a:rect l="l" t="t" r="r" b="b"/>
              <a:pathLst>
                <a:path w="7336066" h="1947164">
                  <a:moveTo>
                    <a:pt x="0" y="0"/>
                  </a:moveTo>
                  <a:lnTo>
                    <a:pt x="7336066" y="0"/>
                  </a:lnTo>
                  <a:lnTo>
                    <a:pt x="7336066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161616"/>
            </a:solidFill>
            <a:ln w="19065" cap="sq">
              <a:solidFill>
                <a:srgbClr val="2A2A2A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9144000" y="3349495"/>
            <a:ext cx="128883" cy="1460373"/>
            <a:chOff x="0" y="0"/>
            <a:chExt cx="171844" cy="194716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71831" cy="1947164"/>
            </a:xfrm>
            <a:custGeom>
              <a:avLst/>
              <a:gdLst/>
              <a:ahLst/>
              <a:cxnLst/>
              <a:rect l="l" t="t" r="r" b="b"/>
              <a:pathLst>
                <a:path w="171831" h="1947164">
                  <a:moveTo>
                    <a:pt x="0" y="0"/>
                  </a:moveTo>
                  <a:lnTo>
                    <a:pt x="171831" y="0"/>
                  </a:lnTo>
                  <a:lnTo>
                    <a:pt x="171831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9539583" y="3498933"/>
            <a:ext cx="2402176" cy="724871"/>
            <a:chOff x="0" y="0"/>
            <a:chExt cx="3202902" cy="96649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202902" cy="966490"/>
            </a:xfrm>
            <a:custGeom>
              <a:avLst/>
              <a:gdLst/>
              <a:ahLst/>
              <a:cxnLst/>
              <a:rect l="l" t="t" r="r" b="b"/>
              <a:pathLst>
                <a:path w="3202902" h="966490">
                  <a:moveTo>
                    <a:pt x="0" y="0"/>
                  </a:moveTo>
                  <a:lnTo>
                    <a:pt x="3202902" y="0"/>
                  </a:lnTo>
                  <a:lnTo>
                    <a:pt x="3202902" y="966490"/>
                  </a:lnTo>
                  <a:lnTo>
                    <a:pt x="0" y="9664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6167" b="7022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202902" cy="9760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2"/>
                </a:lnSpc>
              </a:pPr>
              <a:r>
                <a:rPr lang="en-US" sz="3002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Comissão 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539583" y="4223804"/>
            <a:ext cx="2487413" cy="293375"/>
            <a:chOff x="0" y="0"/>
            <a:chExt cx="3316551" cy="39116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316553" cy="391168"/>
            </a:xfrm>
            <a:custGeom>
              <a:avLst/>
              <a:gdLst/>
              <a:ahLst/>
              <a:cxnLst/>
              <a:rect l="l" t="t" r="r" b="b"/>
              <a:pathLst>
                <a:path w="3316553" h="391168">
                  <a:moveTo>
                    <a:pt x="0" y="0"/>
                  </a:moveTo>
                  <a:lnTo>
                    <a:pt x="3316553" y="0"/>
                  </a:lnTo>
                  <a:lnTo>
                    <a:pt x="3316553" y="391168"/>
                  </a:lnTo>
                  <a:lnTo>
                    <a:pt x="0" y="3911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6098" r="11704" b="-85639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0"/>
              <a:ext cx="3316551" cy="391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91"/>
                </a:lnSpc>
              </a:pPr>
              <a:r>
                <a:rPr lang="en-US" sz="1576">
                  <a:solidFill>
                    <a:srgbClr val="777777"/>
                  </a:solidFill>
                  <a:latin typeface="Rajdhani"/>
                  <a:ea typeface="Rajdhani"/>
                  <a:cs typeface="Rajdhani"/>
                  <a:sym typeface="Rajdhani"/>
                </a:rPr>
                <a:t>Comissão de os por mecânico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144000" y="5477132"/>
            <a:ext cx="5502134" cy="1460373"/>
            <a:chOff x="0" y="0"/>
            <a:chExt cx="7336178" cy="194716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336066" cy="1947164"/>
            </a:xfrm>
            <a:custGeom>
              <a:avLst/>
              <a:gdLst/>
              <a:ahLst/>
              <a:cxnLst/>
              <a:rect l="l" t="t" r="r" b="b"/>
              <a:pathLst>
                <a:path w="7336066" h="1947164">
                  <a:moveTo>
                    <a:pt x="0" y="0"/>
                  </a:moveTo>
                  <a:lnTo>
                    <a:pt x="7336066" y="0"/>
                  </a:lnTo>
                  <a:lnTo>
                    <a:pt x="7336066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161616"/>
            </a:solidFill>
            <a:ln w="19065" cap="sq">
              <a:solidFill>
                <a:srgbClr val="2A2A2A"/>
              </a:solidFill>
              <a:prstDash val="solid"/>
              <a:miter/>
            </a:ln>
          </p:spPr>
        </p:sp>
      </p:grpSp>
      <p:grpSp>
        <p:nvGrpSpPr>
          <p:cNvPr id="31" name="Group 31"/>
          <p:cNvGrpSpPr/>
          <p:nvPr/>
        </p:nvGrpSpPr>
        <p:grpSpPr>
          <a:xfrm>
            <a:off x="1028700" y="5477132"/>
            <a:ext cx="5502134" cy="1460373"/>
            <a:chOff x="0" y="0"/>
            <a:chExt cx="7336178" cy="194716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336066" cy="1947164"/>
            </a:xfrm>
            <a:custGeom>
              <a:avLst/>
              <a:gdLst/>
              <a:ahLst/>
              <a:cxnLst/>
              <a:rect l="l" t="t" r="r" b="b"/>
              <a:pathLst>
                <a:path w="7336066" h="1947164">
                  <a:moveTo>
                    <a:pt x="0" y="0"/>
                  </a:moveTo>
                  <a:lnTo>
                    <a:pt x="7336066" y="0"/>
                  </a:lnTo>
                  <a:lnTo>
                    <a:pt x="7336066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161616"/>
            </a:solidFill>
            <a:ln w="19065" cap="sq">
              <a:solidFill>
                <a:srgbClr val="2A2A2A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1028700" y="5477132"/>
            <a:ext cx="128883" cy="1460373"/>
            <a:chOff x="0" y="0"/>
            <a:chExt cx="171844" cy="194716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71831" cy="1947164"/>
            </a:xfrm>
            <a:custGeom>
              <a:avLst/>
              <a:gdLst/>
              <a:ahLst/>
              <a:cxnLst/>
              <a:rect l="l" t="t" r="r" b="b"/>
              <a:pathLst>
                <a:path w="171831" h="1947164">
                  <a:moveTo>
                    <a:pt x="0" y="0"/>
                  </a:moveTo>
                  <a:lnTo>
                    <a:pt x="171831" y="0"/>
                  </a:lnTo>
                  <a:lnTo>
                    <a:pt x="171831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1422578" y="5673300"/>
            <a:ext cx="3811288" cy="724871"/>
            <a:chOff x="0" y="0"/>
            <a:chExt cx="5081717" cy="96649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081717" cy="966490"/>
            </a:xfrm>
            <a:custGeom>
              <a:avLst/>
              <a:gdLst/>
              <a:ahLst/>
              <a:cxnLst/>
              <a:rect l="l" t="t" r="r" b="b"/>
              <a:pathLst>
                <a:path w="5081717" h="966490">
                  <a:moveTo>
                    <a:pt x="0" y="0"/>
                  </a:moveTo>
                  <a:lnTo>
                    <a:pt x="5081717" y="0"/>
                  </a:lnTo>
                  <a:lnTo>
                    <a:pt x="5081717" y="966490"/>
                  </a:lnTo>
                  <a:lnTo>
                    <a:pt x="0" y="9664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6167" r="36972" b="7022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5081717" cy="9760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2"/>
                </a:lnSpc>
              </a:pPr>
              <a:r>
                <a:rPr lang="en-US" sz="3002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Histórico do veículo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422578" y="6321440"/>
            <a:ext cx="3384120" cy="293375"/>
            <a:chOff x="0" y="0"/>
            <a:chExt cx="4512161" cy="39116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512162" cy="391168"/>
            </a:xfrm>
            <a:custGeom>
              <a:avLst/>
              <a:gdLst/>
              <a:ahLst/>
              <a:cxnLst/>
              <a:rect l="l" t="t" r="r" b="b"/>
              <a:pathLst>
                <a:path w="4512162" h="391168">
                  <a:moveTo>
                    <a:pt x="0" y="0"/>
                  </a:moveTo>
                  <a:lnTo>
                    <a:pt x="4512162" y="0"/>
                  </a:lnTo>
                  <a:lnTo>
                    <a:pt x="4512162" y="391168"/>
                  </a:lnTo>
                  <a:lnTo>
                    <a:pt x="0" y="3911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6098" r="35100" b="-85639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0"/>
              <a:ext cx="4512161" cy="391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91"/>
                </a:lnSpc>
              </a:pPr>
              <a:r>
                <a:rPr lang="en-US" sz="1576">
                  <a:solidFill>
                    <a:srgbClr val="777777"/>
                  </a:solidFill>
                  <a:latin typeface="Rajdhani"/>
                  <a:ea typeface="Rajdhani"/>
                  <a:cs typeface="Rajdhani"/>
                  <a:sym typeface="Rajdhani"/>
                </a:rPr>
                <a:t>Histórico de manutenções realizadas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144000" y="5477132"/>
            <a:ext cx="128883" cy="1460373"/>
            <a:chOff x="0" y="0"/>
            <a:chExt cx="171844" cy="1947164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71831" cy="1947164"/>
            </a:xfrm>
            <a:custGeom>
              <a:avLst/>
              <a:gdLst/>
              <a:ahLst/>
              <a:cxnLst/>
              <a:rect l="l" t="t" r="r" b="b"/>
              <a:pathLst>
                <a:path w="171831" h="1947164">
                  <a:moveTo>
                    <a:pt x="0" y="0"/>
                  </a:moveTo>
                  <a:lnTo>
                    <a:pt x="171831" y="0"/>
                  </a:lnTo>
                  <a:lnTo>
                    <a:pt x="171831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43" name="Group 43"/>
          <p:cNvGrpSpPr/>
          <p:nvPr/>
        </p:nvGrpSpPr>
        <p:grpSpPr>
          <a:xfrm>
            <a:off x="9537878" y="5673300"/>
            <a:ext cx="3031036" cy="724871"/>
            <a:chOff x="0" y="0"/>
            <a:chExt cx="4041381" cy="966495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041382" cy="966490"/>
            </a:xfrm>
            <a:custGeom>
              <a:avLst/>
              <a:gdLst/>
              <a:ahLst/>
              <a:cxnLst/>
              <a:rect l="l" t="t" r="r" b="b"/>
              <a:pathLst>
                <a:path w="4041382" h="966490">
                  <a:moveTo>
                    <a:pt x="0" y="0"/>
                  </a:moveTo>
                  <a:lnTo>
                    <a:pt x="4041382" y="0"/>
                  </a:lnTo>
                  <a:lnTo>
                    <a:pt x="4041382" y="966490"/>
                  </a:lnTo>
                  <a:lnTo>
                    <a:pt x="0" y="9664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6167" r="20747" b="7022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4041381" cy="9760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2"/>
                </a:lnSpc>
              </a:pPr>
              <a:r>
                <a:rPr lang="en-US" sz="3002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Controle de acesso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537878" y="6351451"/>
            <a:ext cx="2196274" cy="293375"/>
            <a:chOff x="0" y="0"/>
            <a:chExt cx="2928366" cy="39116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928368" cy="391168"/>
            </a:xfrm>
            <a:custGeom>
              <a:avLst/>
              <a:gdLst/>
              <a:ahLst/>
              <a:cxnLst/>
              <a:rect l="l" t="t" r="r" b="b"/>
              <a:pathLst>
                <a:path w="2928368" h="391168">
                  <a:moveTo>
                    <a:pt x="0" y="0"/>
                  </a:moveTo>
                  <a:lnTo>
                    <a:pt x="2928368" y="0"/>
                  </a:lnTo>
                  <a:lnTo>
                    <a:pt x="2928368" y="391168"/>
                  </a:lnTo>
                  <a:lnTo>
                    <a:pt x="0" y="3911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6098" b="-85639"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0" y="0"/>
              <a:ext cx="2928366" cy="391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91"/>
                </a:lnSpc>
              </a:pPr>
              <a:r>
                <a:rPr lang="en-US" sz="1576">
                  <a:solidFill>
                    <a:srgbClr val="777777"/>
                  </a:solidFill>
                  <a:latin typeface="Rajdhani"/>
                  <a:ea typeface="Rajdhani"/>
                  <a:cs typeface="Rajdhani"/>
                  <a:sym typeface="Rajdhani"/>
                </a:rPr>
                <a:t>Acesso por módulos</a:t>
              </a:r>
            </a:p>
          </p:txBody>
        </p:sp>
      </p:grpSp>
      <p:sp>
        <p:nvSpPr>
          <p:cNvPr id="49" name="Freeform 49"/>
          <p:cNvSpPr/>
          <p:nvPr/>
        </p:nvSpPr>
        <p:spPr>
          <a:xfrm>
            <a:off x="17070706" y="9013474"/>
            <a:ext cx="1768478" cy="1655295"/>
          </a:xfrm>
          <a:custGeom>
            <a:avLst/>
            <a:gdLst/>
            <a:ahLst/>
            <a:cxnLst/>
            <a:rect l="l" t="t" r="r" b="b"/>
            <a:pathLst>
              <a:path w="1768478" h="1655295">
                <a:moveTo>
                  <a:pt x="0" y="0"/>
                </a:moveTo>
                <a:lnTo>
                  <a:pt x="1768477" y="0"/>
                </a:lnTo>
                <a:lnTo>
                  <a:pt x="1768477" y="1655295"/>
                </a:lnTo>
                <a:lnTo>
                  <a:pt x="0" y="1655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8000"/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9144000" y="7797927"/>
            <a:ext cx="5502134" cy="1460373"/>
            <a:chOff x="0" y="0"/>
            <a:chExt cx="7336178" cy="194716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336066" cy="1947164"/>
            </a:xfrm>
            <a:custGeom>
              <a:avLst/>
              <a:gdLst/>
              <a:ahLst/>
              <a:cxnLst/>
              <a:rect l="l" t="t" r="r" b="b"/>
              <a:pathLst>
                <a:path w="7336066" h="1947164">
                  <a:moveTo>
                    <a:pt x="0" y="0"/>
                  </a:moveTo>
                  <a:lnTo>
                    <a:pt x="7336066" y="0"/>
                  </a:lnTo>
                  <a:lnTo>
                    <a:pt x="7336066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161616"/>
            </a:solidFill>
            <a:ln w="19065" cap="sq">
              <a:solidFill>
                <a:srgbClr val="2A2A2A"/>
              </a:solidFill>
              <a:prstDash val="solid"/>
              <a:miter/>
            </a:ln>
          </p:spPr>
        </p:sp>
      </p:grpSp>
      <p:grpSp>
        <p:nvGrpSpPr>
          <p:cNvPr id="52" name="Group 52"/>
          <p:cNvGrpSpPr/>
          <p:nvPr/>
        </p:nvGrpSpPr>
        <p:grpSpPr>
          <a:xfrm>
            <a:off x="1028700" y="7797927"/>
            <a:ext cx="5502134" cy="1460373"/>
            <a:chOff x="0" y="0"/>
            <a:chExt cx="7336178" cy="1947164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7336066" cy="1947164"/>
            </a:xfrm>
            <a:custGeom>
              <a:avLst/>
              <a:gdLst/>
              <a:ahLst/>
              <a:cxnLst/>
              <a:rect l="l" t="t" r="r" b="b"/>
              <a:pathLst>
                <a:path w="7336066" h="1947164">
                  <a:moveTo>
                    <a:pt x="0" y="0"/>
                  </a:moveTo>
                  <a:lnTo>
                    <a:pt x="7336066" y="0"/>
                  </a:lnTo>
                  <a:lnTo>
                    <a:pt x="7336066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161616"/>
            </a:solidFill>
            <a:ln w="19065" cap="sq">
              <a:solidFill>
                <a:srgbClr val="2A2A2A"/>
              </a:solidFill>
              <a:prstDash val="solid"/>
              <a:miter/>
            </a:ln>
          </p:spPr>
        </p:sp>
      </p:grpSp>
      <p:grpSp>
        <p:nvGrpSpPr>
          <p:cNvPr id="54" name="Group 54"/>
          <p:cNvGrpSpPr/>
          <p:nvPr/>
        </p:nvGrpSpPr>
        <p:grpSpPr>
          <a:xfrm>
            <a:off x="1028700" y="7797927"/>
            <a:ext cx="128883" cy="1460373"/>
            <a:chOff x="0" y="0"/>
            <a:chExt cx="171844" cy="1947164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71831" cy="1947164"/>
            </a:xfrm>
            <a:custGeom>
              <a:avLst/>
              <a:gdLst/>
              <a:ahLst/>
              <a:cxnLst/>
              <a:rect l="l" t="t" r="r" b="b"/>
              <a:pathLst>
                <a:path w="171831" h="1947164">
                  <a:moveTo>
                    <a:pt x="0" y="0"/>
                  </a:moveTo>
                  <a:lnTo>
                    <a:pt x="171831" y="0"/>
                  </a:lnTo>
                  <a:lnTo>
                    <a:pt x="171831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56" name="Group 56"/>
          <p:cNvGrpSpPr/>
          <p:nvPr/>
        </p:nvGrpSpPr>
        <p:grpSpPr>
          <a:xfrm>
            <a:off x="1422578" y="7994095"/>
            <a:ext cx="3811288" cy="724871"/>
            <a:chOff x="0" y="0"/>
            <a:chExt cx="5081717" cy="966495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5081717" cy="966490"/>
            </a:xfrm>
            <a:custGeom>
              <a:avLst/>
              <a:gdLst/>
              <a:ahLst/>
              <a:cxnLst/>
              <a:rect l="l" t="t" r="r" b="b"/>
              <a:pathLst>
                <a:path w="5081717" h="966490">
                  <a:moveTo>
                    <a:pt x="0" y="0"/>
                  </a:moveTo>
                  <a:lnTo>
                    <a:pt x="5081717" y="0"/>
                  </a:lnTo>
                  <a:lnTo>
                    <a:pt x="5081717" y="966490"/>
                  </a:lnTo>
                  <a:lnTo>
                    <a:pt x="0" y="9664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6167" r="36972" b="7022"/>
              </a:stretch>
            </a:blipFill>
          </p:spPr>
        </p:sp>
        <p:sp>
          <p:nvSpPr>
            <p:cNvPr id="58" name="TextBox 58"/>
            <p:cNvSpPr txBox="1"/>
            <p:nvPr/>
          </p:nvSpPr>
          <p:spPr>
            <a:xfrm>
              <a:off x="0" y="-9525"/>
              <a:ext cx="5081717" cy="9760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2"/>
                </a:lnSpc>
              </a:pPr>
              <a:r>
                <a:rPr lang="en-US" sz="3002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Módulo financeiro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422578" y="8642235"/>
            <a:ext cx="3384120" cy="293375"/>
            <a:chOff x="0" y="0"/>
            <a:chExt cx="4512161" cy="391167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4512162" cy="391168"/>
            </a:xfrm>
            <a:custGeom>
              <a:avLst/>
              <a:gdLst/>
              <a:ahLst/>
              <a:cxnLst/>
              <a:rect l="l" t="t" r="r" b="b"/>
              <a:pathLst>
                <a:path w="4512162" h="391168">
                  <a:moveTo>
                    <a:pt x="0" y="0"/>
                  </a:moveTo>
                  <a:lnTo>
                    <a:pt x="4512162" y="0"/>
                  </a:lnTo>
                  <a:lnTo>
                    <a:pt x="4512162" y="391168"/>
                  </a:lnTo>
                  <a:lnTo>
                    <a:pt x="0" y="3911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6098" r="35100" b="-85639"/>
              </a:stretch>
            </a:blipFill>
          </p:spPr>
        </p:sp>
        <p:sp>
          <p:nvSpPr>
            <p:cNvPr id="61" name="TextBox 61"/>
            <p:cNvSpPr txBox="1"/>
            <p:nvPr/>
          </p:nvSpPr>
          <p:spPr>
            <a:xfrm>
              <a:off x="0" y="0"/>
              <a:ext cx="4512161" cy="391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91"/>
                </a:lnSpc>
              </a:pPr>
              <a:r>
                <a:rPr lang="en-US" sz="1576">
                  <a:solidFill>
                    <a:srgbClr val="777777"/>
                  </a:solidFill>
                  <a:latin typeface="Rajdhani"/>
                  <a:ea typeface="Rajdhani"/>
                  <a:cs typeface="Rajdhani"/>
                  <a:sym typeface="Rajdhani"/>
                </a:rPr>
                <a:t>Adicionar organização de contas 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9144000" y="7797927"/>
            <a:ext cx="128883" cy="1460373"/>
            <a:chOff x="0" y="0"/>
            <a:chExt cx="171844" cy="1947164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71831" cy="1947164"/>
            </a:xfrm>
            <a:custGeom>
              <a:avLst/>
              <a:gdLst/>
              <a:ahLst/>
              <a:cxnLst/>
              <a:rect l="l" t="t" r="r" b="b"/>
              <a:pathLst>
                <a:path w="171831" h="1947164">
                  <a:moveTo>
                    <a:pt x="0" y="0"/>
                  </a:moveTo>
                  <a:lnTo>
                    <a:pt x="171831" y="0"/>
                  </a:lnTo>
                  <a:lnTo>
                    <a:pt x="171831" y="1947164"/>
                  </a:lnTo>
                  <a:lnTo>
                    <a:pt x="0" y="1947164"/>
                  </a:lnTo>
                  <a:close/>
                </a:path>
              </a:pathLst>
            </a:custGeom>
            <a:solidFill>
              <a:srgbClr val="CC0000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64" name="Group 64"/>
          <p:cNvGrpSpPr/>
          <p:nvPr/>
        </p:nvGrpSpPr>
        <p:grpSpPr>
          <a:xfrm>
            <a:off x="9537878" y="7994095"/>
            <a:ext cx="3337156" cy="724871"/>
            <a:chOff x="0" y="0"/>
            <a:chExt cx="4449541" cy="966495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4449542" cy="966490"/>
            </a:xfrm>
            <a:custGeom>
              <a:avLst/>
              <a:gdLst/>
              <a:ahLst/>
              <a:cxnLst/>
              <a:rect l="l" t="t" r="r" b="b"/>
              <a:pathLst>
                <a:path w="4449542" h="966490">
                  <a:moveTo>
                    <a:pt x="0" y="0"/>
                  </a:moveTo>
                  <a:lnTo>
                    <a:pt x="4449542" y="0"/>
                  </a:lnTo>
                  <a:lnTo>
                    <a:pt x="4449542" y="966490"/>
                  </a:lnTo>
                  <a:lnTo>
                    <a:pt x="0" y="9664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6167" r="28017" b="7022"/>
              </a:stretch>
            </a:blipFill>
          </p:spPr>
        </p:sp>
        <p:sp>
          <p:nvSpPr>
            <p:cNvPr id="66" name="TextBox 66"/>
            <p:cNvSpPr txBox="1"/>
            <p:nvPr/>
          </p:nvSpPr>
          <p:spPr>
            <a:xfrm>
              <a:off x="0" y="-9525"/>
              <a:ext cx="4449541" cy="9760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2"/>
                </a:lnSpc>
              </a:pPr>
              <a:r>
                <a:rPr lang="en-US" sz="3002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Perfil personalizável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9537878" y="8642235"/>
            <a:ext cx="2795759" cy="293375"/>
            <a:chOff x="0" y="0"/>
            <a:chExt cx="3727679" cy="391167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3727681" cy="391168"/>
            </a:xfrm>
            <a:custGeom>
              <a:avLst/>
              <a:gdLst/>
              <a:ahLst/>
              <a:cxnLst/>
              <a:rect l="l" t="t" r="r" b="b"/>
              <a:pathLst>
                <a:path w="3727681" h="391168">
                  <a:moveTo>
                    <a:pt x="0" y="0"/>
                  </a:moveTo>
                  <a:lnTo>
                    <a:pt x="3727681" y="0"/>
                  </a:lnTo>
                  <a:lnTo>
                    <a:pt x="3727681" y="391168"/>
                  </a:lnTo>
                  <a:lnTo>
                    <a:pt x="0" y="3911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6098" r="21442" b="-85639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0"/>
              <a:ext cx="3727679" cy="391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91"/>
                </a:lnSpc>
              </a:pPr>
              <a:r>
                <a:rPr lang="en-US" sz="1576">
                  <a:solidFill>
                    <a:srgbClr val="777777"/>
                  </a:solidFill>
                  <a:latin typeface="Rajdhani"/>
                  <a:ea typeface="Rajdhani"/>
                  <a:cs typeface="Rajdhani"/>
                  <a:sym typeface="Rajdhani"/>
                </a:rPr>
                <a:t>Dados de cadastro personalizáveis</a:t>
              </a:r>
            </a:p>
          </p:txBody>
        </p:sp>
      </p:grp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94250" y="3860914"/>
            <a:ext cx="8465050" cy="2565171"/>
            <a:chOff x="0" y="0"/>
            <a:chExt cx="6039764" cy="1830235"/>
          </a:xfrm>
        </p:grpSpPr>
        <p:sp>
          <p:nvSpPr>
            <p:cNvPr id="3" name="Freeform 3" descr="/mnt/data/eixo_front/Eixo_frontend/assets/images/logo.png"/>
            <p:cNvSpPr/>
            <p:nvPr/>
          </p:nvSpPr>
          <p:spPr>
            <a:xfrm>
              <a:off x="0" y="0"/>
              <a:ext cx="6039739" cy="1830197"/>
            </a:xfrm>
            <a:custGeom>
              <a:avLst/>
              <a:gdLst/>
              <a:ahLst/>
              <a:cxnLst/>
              <a:rect l="l" t="t" r="r" b="b"/>
              <a:pathLst>
                <a:path w="6039739" h="1830197">
                  <a:moveTo>
                    <a:pt x="0" y="0"/>
                  </a:moveTo>
                  <a:lnTo>
                    <a:pt x="6039739" y="0"/>
                  </a:lnTo>
                  <a:lnTo>
                    <a:pt x="6039739" y="1830197"/>
                  </a:lnTo>
                  <a:lnTo>
                    <a:pt x="0" y="1830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95" r="-296" b="-2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353790" y="961915"/>
            <a:ext cx="5143474" cy="2467110"/>
            <a:chOff x="0" y="0"/>
            <a:chExt cx="6857966" cy="328947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857963" cy="3289484"/>
            </a:xfrm>
            <a:custGeom>
              <a:avLst/>
              <a:gdLst/>
              <a:ahLst/>
              <a:cxnLst/>
              <a:rect l="l" t="t" r="r" b="b"/>
              <a:pathLst>
                <a:path w="6857963" h="3289484">
                  <a:moveTo>
                    <a:pt x="0" y="0"/>
                  </a:moveTo>
                  <a:lnTo>
                    <a:pt x="6857963" y="0"/>
                  </a:lnTo>
                  <a:lnTo>
                    <a:pt x="6857963" y="3289484"/>
                  </a:lnTo>
                  <a:lnTo>
                    <a:pt x="0" y="32894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829" r="-30769" b="-41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9525"/>
              <a:ext cx="6857966" cy="32799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565"/>
                </a:lnSpc>
              </a:pPr>
              <a:r>
                <a:rPr lang="en-US" sz="6304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OBRIGADO</a:t>
              </a:r>
            </a:p>
            <a:p>
              <a:pPr algn="l">
                <a:lnSpc>
                  <a:spcPts val="7565"/>
                </a:lnSpc>
              </a:pPr>
              <a:r>
                <a:rPr lang="en-US" sz="6304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PELA ATENÇÃO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53790" y="7139802"/>
            <a:ext cx="5902490" cy="628622"/>
            <a:chOff x="0" y="0"/>
            <a:chExt cx="7869987" cy="838162"/>
          </a:xfrm>
        </p:grpSpPr>
        <p:sp>
          <p:nvSpPr>
            <p:cNvPr id="8" name="AutoShape 8"/>
            <p:cNvSpPr/>
            <p:nvPr/>
          </p:nvSpPr>
          <p:spPr>
            <a:xfrm>
              <a:off x="136" y="12699"/>
              <a:ext cx="4995006" cy="53356"/>
            </a:xfrm>
            <a:prstGeom prst="line">
              <a:avLst/>
            </a:prstGeom>
            <a:ln w="25400" cap="rnd">
              <a:solidFill>
                <a:srgbClr val="CC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9" name="Group 9"/>
            <p:cNvGrpSpPr/>
            <p:nvPr/>
          </p:nvGrpSpPr>
          <p:grpSpPr>
            <a:xfrm>
              <a:off x="0" y="398372"/>
              <a:ext cx="7869987" cy="439791"/>
              <a:chOff x="0" y="0"/>
              <a:chExt cx="7869987" cy="439791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869989" cy="439793"/>
              </a:xfrm>
              <a:custGeom>
                <a:avLst/>
                <a:gdLst/>
                <a:ahLst/>
                <a:cxnLst/>
                <a:rect l="l" t="t" r="r" b="b"/>
                <a:pathLst>
                  <a:path w="7869989" h="439793">
                    <a:moveTo>
                      <a:pt x="0" y="0"/>
                    </a:moveTo>
                    <a:lnTo>
                      <a:pt x="7869989" y="0"/>
                    </a:lnTo>
                    <a:lnTo>
                      <a:pt x="7869989" y="439793"/>
                    </a:lnTo>
                    <a:lnTo>
                      <a:pt x="0" y="439793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296660" b="-300699"/>
                </a:stretch>
              </a:blip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0"/>
                <a:ext cx="7869987" cy="439791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161"/>
                  </a:lnSpc>
                </a:pPr>
                <a:r>
                  <a:rPr lang="en-US" sz="1801">
                    <a:solidFill>
                      <a:srgbClr val="777777"/>
                    </a:solidFill>
                    <a:latin typeface="Rajdhani"/>
                    <a:ea typeface="Rajdhani"/>
                    <a:cs typeface="Rajdhani"/>
                    <a:sym typeface="Rajdhani"/>
                  </a:rPr>
                  <a:t>Equipe: Vinicius • Clara • Luiz Testoni • Luiz Reis • Barbara</a:t>
                </a:r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0" y="0"/>
            <a:ext cx="208817" cy="10287000"/>
            <a:chOff x="0" y="0"/>
            <a:chExt cx="22064" cy="108695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090" cy="1086993"/>
            </a:xfrm>
            <a:custGeom>
              <a:avLst/>
              <a:gdLst/>
              <a:ahLst/>
              <a:cxnLst/>
              <a:rect l="l" t="t" r="r" b="b"/>
              <a:pathLst>
                <a:path w="22090" h="1086993">
                  <a:moveTo>
                    <a:pt x="0" y="0"/>
                  </a:moveTo>
                  <a:lnTo>
                    <a:pt x="22090" y="0"/>
                  </a:lnTo>
                  <a:lnTo>
                    <a:pt x="22090" y="1086993"/>
                  </a:lnTo>
                  <a:lnTo>
                    <a:pt x="0" y="1086993"/>
                  </a:lnTo>
                  <a:close/>
                </a:path>
              </a:pathLst>
            </a:custGeom>
            <a:solidFill>
              <a:srgbClr val="C00101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1028700" y="1028700"/>
            <a:ext cx="47625" cy="3929219"/>
            <a:chOff x="0" y="0"/>
            <a:chExt cx="5032" cy="4151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058" cy="415211"/>
            </a:xfrm>
            <a:custGeom>
              <a:avLst/>
              <a:gdLst/>
              <a:ahLst/>
              <a:cxnLst/>
              <a:rect l="l" t="t" r="r" b="b"/>
              <a:pathLst>
                <a:path w="5058" h="415211">
                  <a:moveTo>
                    <a:pt x="0" y="0"/>
                  </a:moveTo>
                  <a:lnTo>
                    <a:pt x="5058" y="0"/>
                  </a:lnTo>
                  <a:lnTo>
                    <a:pt x="5058" y="415211"/>
                  </a:lnTo>
                  <a:lnTo>
                    <a:pt x="0" y="415211"/>
                  </a:lnTo>
                  <a:close/>
                </a:path>
              </a:pathLst>
            </a:custGeom>
            <a:solidFill>
              <a:srgbClr val="A70202"/>
            </a:solidFill>
            <a:ln w="19065" cap="sq">
              <a:solidFill>
                <a:srgbClr val="CC0000"/>
              </a:solidFill>
              <a:prstDash val="solid"/>
              <a:miter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1353790" y="3222403"/>
            <a:ext cx="3808498" cy="1930641"/>
            <a:chOff x="0" y="0"/>
            <a:chExt cx="5077998" cy="257418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077995" cy="2574193"/>
            </a:xfrm>
            <a:custGeom>
              <a:avLst/>
              <a:gdLst/>
              <a:ahLst/>
              <a:cxnLst/>
              <a:rect l="l" t="t" r="r" b="b"/>
              <a:pathLst>
                <a:path w="5077995" h="2574193">
                  <a:moveTo>
                    <a:pt x="0" y="0"/>
                  </a:moveTo>
                  <a:lnTo>
                    <a:pt x="5077995" y="0"/>
                  </a:lnTo>
                  <a:lnTo>
                    <a:pt x="5077995" y="2574193"/>
                  </a:lnTo>
                  <a:lnTo>
                    <a:pt x="0" y="25741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448" r="-76607" b="-28317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5077998" cy="258371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19"/>
                </a:lnSpc>
              </a:pPr>
              <a:r>
                <a:rPr lang="en-US" sz="3599" b="1">
                  <a:solidFill>
                    <a:srgbClr val="F2F2F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AGORA, TUDO GIRA </a:t>
              </a:r>
              <a:r>
                <a:rPr lang="en-US" sz="3599" b="1">
                  <a:solidFill>
                    <a:srgbClr val="A70202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NO MESMO EIXO.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53790" y="5467355"/>
            <a:ext cx="6039755" cy="917264"/>
            <a:chOff x="0" y="0"/>
            <a:chExt cx="8053006" cy="1223019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053006" cy="549072"/>
              <a:chOff x="0" y="0"/>
              <a:chExt cx="8053006" cy="549072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053012" cy="549069"/>
              </a:xfrm>
              <a:custGeom>
                <a:avLst/>
                <a:gdLst/>
                <a:ahLst/>
                <a:cxnLst/>
                <a:rect l="l" t="t" r="r" b="b"/>
                <a:pathLst>
                  <a:path w="8053012" h="549069">
                    <a:moveTo>
                      <a:pt x="0" y="0"/>
                    </a:moveTo>
                    <a:lnTo>
                      <a:pt x="8053012" y="0"/>
                    </a:lnTo>
                    <a:lnTo>
                      <a:pt x="8053012" y="549069"/>
                    </a:lnTo>
                    <a:lnTo>
                      <a:pt x="0" y="549069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235780" b="-235780"/>
                </a:stretch>
              </a:blip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0"/>
                <a:ext cx="8053006" cy="549072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3062"/>
                  </a:lnSpc>
                </a:pPr>
                <a:r>
                  <a:rPr lang="en-US" sz="2551" b="1">
                    <a:solidFill>
                      <a:srgbClr val="AAAAAA"/>
                    </a:solidFill>
                    <a:latin typeface="Rajdhani Bold"/>
                    <a:ea typeface="Rajdhani Bold"/>
                    <a:cs typeface="Rajdhani Bold"/>
                    <a:sym typeface="Rajdhani Bold"/>
                  </a:rPr>
                  <a:t>EIXO — Sistema de gerenciamento de oficina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0" y="783229"/>
              <a:ext cx="7869987" cy="439791"/>
              <a:chOff x="0" y="0"/>
              <a:chExt cx="7869987" cy="439791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7869989" cy="439793"/>
              </a:xfrm>
              <a:custGeom>
                <a:avLst/>
                <a:gdLst/>
                <a:ahLst/>
                <a:cxnLst/>
                <a:rect l="l" t="t" r="r" b="b"/>
                <a:pathLst>
                  <a:path w="7869989" h="439793">
                    <a:moveTo>
                      <a:pt x="0" y="0"/>
                    </a:moveTo>
                    <a:lnTo>
                      <a:pt x="7869989" y="0"/>
                    </a:lnTo>
                    <a:lnTo>
                      <a:pt x="7869989" y="439793"/>
                    </a:lnTo>
                    <a:lnTo>
                      <a:pt x="0" y="439793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296660" b="-300699"/>
                </a:stretch>
              </a:blip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0"/>
                <a:ext cx="7869987" cy="439791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161"/>
                  </a:lnSpc>
                </a:pPr>
                <a:r>
                  <a:rPr lang="en-US" sz="1801">
                    <a:solidFill>
                      <a:srgbClr val="777777"/>
                    </a:solidFill>
                    <a:latin typeface="Rajdhani"/>
                    <a:ea typeface="Rajdhani"/>
                    <a:cs typeface="Rajdhani"/>
                    <a:sym typeface="Rajdhani"/>
                  </a:rPr>
                  <a:t>Do cliente ao fluxo de caixa, mais controle em cada etapa</a:t>
                </a:r>
              </a:p>
            </p:txBody>
          </p:sp>
        </p:grpSp>
      </p:grp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Personalizar</PresentationFormat>
  <Paragraphs>0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apresentacao_eixo</dc:title>
  <cp:revision>10</cp:revision>
  <dcterms:created xsi:type="dcterms:W3CDTF">2006-08-16T00:00:00Z</dcterms:created>
  <dcterms:modified xsi:type="dcterms:W3CDTF">2026-10-07T21:46:07Z</dcterms:modified>
  <dc:identifier>DAHWhl8LLcY</dc:identifier>
</cp:coreProperties>
</file>