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72" r:id="rId6"/>
    <p:sldId id="261" r:id="rId7"/>
    <p:sldId id="264" r:id="rId8"/>
    <p:sldId id="263" r:id="rId9"/>
    <p:sldId id="262" r:id="rId10"/>
    <p:sldId id="273" r:id="rId18"/>
    <p:sldId id="265" r:id="rId11"/>
    <p:sldId id="271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36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Abertura. Duas tecnologias, um gesto. O nome do sistema já diz a tese: a loja vende e a percepção vê.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frase-chave: nada sai da prateleira sem que o sistema saiba.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 gerente digital é uma rede neural feita do zero para este projeto — sem TensorFlow, sem PyTorch, sem API de IA. O treino é em Python com numpy; a execução é C# rodando no navegador do administrador.</a:t>
            </a:r>
          </a:p>
          <a:p>
            <a:endParaRPr/>
          </a:p>
          <a:p>
            <a:r>
              <a:t>A figura é o sistema real: as ativações e as probabilidades vêm do modelo treinado, não de uma ilustração.</a:t>
            </a:r>
          </a:p>
          <a:p>
            <a:endParaRPr/>
          </a:p>
          <a:p>
            <a:r>
              <a:t>O ponto que costuma render pergunta: quando a confiança fica abaixo do limiar medido, ela NÃO responde — oferece os três palpites mais prováveis e deixa o administrador escolher. O clique vira rótulo de treino. Medido em validação cruzada: acerta 57% no primeiro palpite, mas a resposta certa está entre os três primeiros em 78% das vezes.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Fechamento. O site tem a demonstração completa e os dois repositórios.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660" y="685800"/>
            <a:ext cx="3014473" cy="21101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260604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kern="0" spc="-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Store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3413760" y="4167532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Sistema de </a:t>
            </a:r>
            <a:r>
              <a:rPr lang="en-US" sz="17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varejo</a:t>
            </a: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100% </a:t>
            </a:r>
            <a:r>
              <a:rPr lang="en-US" sz="17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autônomo</a:t>
            </a: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58064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180" dirty="0">
                <a:solidFill>
                  <a:srgbClr val="E8D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C#   ·   PYTHON   ·   INTELIGÊNCIA ARTIFICIAL    ·   RFID   ·   PERCEPÇÃO ESPACIAL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502920"/>
            <a:ext cx="1005840" cy="274320"/>
          </a:xfrm>
          <a:prstGeom prst="roundRect">
            <a:avLst>
              <a:gd name="adj" fmla="val 46667"/>
            </a:avLst>
          </a:prstGeom>
          <a:solidFill>
            <a:srgbClr val="EAE0FF"/>
          </a:solidFill>
          <a:ln w="12700">
            <a:solidFill>
              <a:srgbClr val="EAE0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66928" y="5029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40" dirty="0">
                <a:solidFill>
                  <a:srgbClr val="543A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914400"/>
            <a:ext cx="1105783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Lojas autônomas têm um ponto cego:</a:t>
            </a:r>
            <a:endParaRPr lang="en-US" sz="3400" dirty="0"/>
          </a:p>
          <a:p>
            <a:pPr marL="0" indent="0">
              <a:buNone/>
            </a:pP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 vendem sem ver.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2148840"/>
            <a:ext cx="5943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30"/>
              </a:lnSpc>
              <a:buNone/>
            </a:pPr>
            <a:r>
              <a:rPr lang="en-US" sz="15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Smart Store fecha esse ponto cego com duas leituras independentes do mesmo gesto. Quando concordam, a venda se confirma sozinha. Quando divergem, o alerta é </a:t>
            </a:r>
            <a:r>
              <a:rPr lang="en-US" sz="15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imediato</a:t>
            </a:r>
            <a:r>
              <a:rPr lang="en-US" sz="15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720840" y="2075688"/>
            <a:ext cx="2340864" cy="2340864"/>
          </a:xfrm>
          <a:prstGeom prst="ellipse">
            <a:avLst/>
          </a:prstGeom>
          <a:solidFill>
            <a:srgbClr val="00BFC0">
              <a:alpha val="22000"/>
            </a:srgbClr>
          </a:solidFill>
          <a:ln w="25400">
            <a:solidFill>
              <a:srgbClr val="00BF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71816" y="2075688"/>
            <a:ext cx="2340864" cy="2340864"/>
          </a:xfrm>
          <a:prstGeom prst="ellipse">
            <a:avLst/>
          </a:prstGeom>
          <a:solidFill>
            <a:srgbClr val="E24BAC">
              <a:alpha val="22000"/>
            </a:srgbClr>
          </a:solidFill>
          <a:ln w="25400">
            <a:solidFill>
              <a:srgbClr val="E24BA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8856" y="3172968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8816429" y="31211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873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QUÊ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680960" y="3127248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543A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</a:t>
            </a:r>
            <a:endParaRPr lang="en-US" sz="1100" dirty="0"/>
          </a:p>
        </p:txBody>
      </p:sp>
      <p:pic>
        <p:nvPicPr>
          <p:cNvPr id="13" name="Image 0" descr="img/logo-min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502920"/>
            <a:ext cx="1076249" cy="274320"/>
          </a:xfrm>
          <a:prstGeom prst="roundRect">
            <a:avLst>
              <a:gd name="adj" fmla="val 46667"/>
            </a:avLst>
          </a:prstGeom>
          <a:solidFill>
            <a:srgbClr val="B9F5F4"/>
          </a:solidFill>
          <a:ln w="12700">
            <a:solidFill>
              <a:srgbClr val="B9F5F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66928" y="502920"/>
            <a:ext cx="10762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40" dirty="0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868680"/>
            <a:ext cx="1105783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mercado não precisa ser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criado</a:t>
            </a:r>
            <a:endParaRPr lang="en-US" sz="3400" dirty="0"/>
          </a:p>
          <a:p>
            <a:pPr marL="0" indent="0">
              <a:buNone/>
            </a:pP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 já existe e se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expande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sozinho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66928" y="2697480"/>
            <a:ext cx="2558720" cy="1691640"/>
          </a:xfrm>
          <a:prstGeom prst="roundRect">
            <a:avLst>
              <a:gd name="adj" fmla="val 7027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22960" y="2907792"/>
            <a:ext cx="2046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kern="0" spc="-100" dirty="0">
                <a:solidFill>
                  <a:srgbClr val="00B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R$ 500 mi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529584"/>
            <a:ext cx="2046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ano no varejo autônomo brasileiro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99968" y="2697480"/>
            <a:ext cx="2558720" cy="1691640"/>
          </a:xfrm>
          <a:prstGeom prst="roundRect">
            <a:avLst>
              <a:gd name="adj" fmla="val 7027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3656000" y="2907792"/>
            <a:ext cx="2046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kern="0" spc="-100" dirty="0">
                <a:solidFill>
                  <a:srgbClr val="8B61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+10%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3656000" y="3529584"/>
            <a:ext cx="2046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crescimento ao ano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233008" y="2697480"/>
            <a:ext cx="2558720" cy="1691640"/>
          </a:xfrm>
          <a:prstGeom prst="roundRect">
            <a:avLst>
              <a:gd name="adj" fmla="val 7027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489040" y="2907792"/>
            <a:ext cx="2046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kern="0" spc="-100" dirty="0">
                <a:solidFill>
                  <a:srgbClr val="E24B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R$ 25 mil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6489040" y="3529584"/>
            <a:ext cx="2046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receita por unidade, ao mês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066047" y="2697480"/>
            <a:ext cx="2558720" cy="1691640"/>
          </a:xfrm>
          <a:prstGeom prst="roundRect">
            <a:avLst>
              <a:gd name="adj" fmla="val 7027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9322079" y="2907792"/>
            <a:ext cx="2046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kern="0" spc="-100" dirty="0">
                <a:solidFill>
                  <a:srgbClr val="009E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9322079" y="3529584"/>
            <a:ext cx="2046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lucro líquido médio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66928" y="4681728"/>
            <a:ext cx="11057839" cy="1024128"/>
          </a:xfrm>
          <a:prstGeom prst="roundRect">
            <a:avLst>
              <a:gd name="adj" fmla="val 11607"/>
            </a:avLst>
          </a:prstGeom>
          <a:solidFill>
            <a:srgbClr val="B9F5F4"/>
          </a:solidFill>
          <a:ln w="12700">
            <a:solidFill>
              <a:srgbClr val="B9F5F4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96112" y="4846320"/>
            <a:ext cx="10399471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b="1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a 20 novas lojas por mês. </a:t>
            </a:r>
            <a:r>
              <a:rPr lang="en-US" sz="14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única rede brasileira inaugurou 150 unidades desde 2023 e mantém o ritmo. Todas operando por confiança — nenhuma delas vê o que sai da prateleira.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66928" y="5943600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Fontes: ABVM — Associação Brasileira de Vending Machines; Mikro Markt via Portal do Franchising, 2026</a:t>
            </a:r>
            <a:endParaRPr lang="en-US" sz="950" dirty="0"/>
          </a:p>
        </p:txBody>
      </p:sp>
      <p:pic>
        <p:nvPicPr>
          <p:cNvPr id="20" name="Image 0" descr="img/logo-min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502920"/>
            <a:ext cx="1076249" cy="274320"/>
          </a:xfrm>
          <a:prstGeom prst="roundRect">
            <a:avLst>
              <a:gd name="adj" fmla="val 46667"/>
            </a:avLst>
          </a:prstGeom>
          <a:solidFill>
            <a:srgbClr val="EAE0FF"/>
          </a:solidFill>
          <a:ln w="12700">
            <a:solidFill>
              <a:srgbClr val="EAE0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66928" y="502920"/>
            <a:ext cx="10762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40" dirty="0">
                <a:solidFill>
                  <a:srgbClr val="543A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SOLUÇÃO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868680"/>
            <a:ext cx="1105783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Três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tecnologias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interagindo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 juntas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10512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88"/>
              </a:lnSpc>
              <a:buNone/>
            </a:pPr>
            <a:r>
              <a:rPr lang="en-US" sz="14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é redundância por segurança — é </a:t>
            </a:r>
            <a:r>
              <a:rPr lang="en-US" sz="14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complementaridade</a:t>
            </a:r>
            <a:r>
              <a:rPr lang="en-US" sz="14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 projeto. Cada </a:t>
            </a:r>
            <a:r>
              <a:rPr lang="en-US" sz="14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</a:t>
            </a:r>
            <a:r>
              <a:rPr lang="en-US" sz="14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 o </a:t>
            </a:r>
            <a:r>
              <a:rPr lang="en-US" sz="14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seu</a:t>
            </a:r>
            <a:r>
              <a:rPr lang="en-US" sz="14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papel</a:t>
            </a:r>
            <a:r>
              <a:rPr lang="en-US" sz="14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66928" y="2606040"/>
            <a:ext cx="3401568" cy="3017520"/>
          </a:xfrm>
          <a:prstGeom prst="roundRect">
            <a:avLst>
              <a:gd name="adj" fmla="val 3939"/>
            </a:avLst>
          </a:prstGeom>
          <a:solidFill>
            <a:srgbClr val="FFD7F2"/>
          </a:solidFill>
          <a:ln w="12700">
            <a:solidFill>
              <a:srgbClr val="FFD7F2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59536" y="2843784"/>
            <a:ext cx="2816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873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Leitor</a:t>
            </a:r>
            <a:r>
              <a:rPr lang="en-US" sz="1700" b="1" dirty="0">
                <a:solidFill>
                  <a:srgbClr val="873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RFID 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59536" y="3337560"/>
            <a:ext cx="281635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 o item exato — responde O QUÊ, no nível da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unidade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50" dirty="0"/>
          </a:p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 as unidades que saem na sacola, no portal.</a:t>
            </a:r>
            <a:endParaRPr lang="en-US" sz="1150" dirty="0"/>
          </a:p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Lê dezenas de etiquetas ao mesmo tempo,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contato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50" dirty="0"/>
          </a:p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responde quem levou, e só enxerga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saída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270248" y="2606040"/>
            <a:ext cx="3401568" cy="3017520"/>
          </a:xfrm>
          <a:prstGeom prst="roundRect">
            <a:avLst>
              <a:gd name="adj" fmla="val 3939"/>
            </a:avLst>
          </a:prstGeom>
          <a:solidFill>
            <a:srgbClr val="B9F5F4"/>
          </a:solidFill>
          <a:ln w="12700">
            <a:solidFill>
              <a:srgbClr val="B9F5F4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562856" y="2843784"/>
            <a:ext cx="2816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Percepção</a:t>
            </a:r>
            <a:r>
              <a:rPr lang="en-US" sz="1700" b="1" dirty="0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00" b="1" dirty="0" err="1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Espacial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562856" y="3337560"/>
            <a:ext cx="281635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Rastreia a pessoa do início ao fim —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responde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QUEM.</a:t>
            </a:r>
            <a:endParaRPr lang="en-US" sz="1150" dirty="0"/>
          </a:p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 cada gesto de retirada, prateleira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prateleira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50" dirty="0"/>
          </a:p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 o que foi pego e devolvido à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prateleira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50" dirty="0"/>
          </a:p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distingue dois produtos parecidos na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mesma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prateleira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973568" y="2606040"/>
            <a:ext cx="3401568" cy="3017520"/>
          </a:xfrm>
          <a:prstGeom prst="roundRect">
            <a:avLst>
              <a:gd name="adj" fmla="val 3939"/>
            </a:avLst>
          </a:prstGeom>
          <a:solidFill>
            <a:srgbClr val="EAE0FF"/>
          </a:solidFill>
          <a:ln w="12700">
            <a:solidFill>
              <a:srgbClr val="EAE0FF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266176" y="2843784"/>
            <a:ext cx="2816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543A8B"/>
                </a:solidFill>
                <a:latin typeface="Arial" pitchFamily="34" charset="0"/>
                <a:cs typeface="Arial" pitchFamily="34" charset="-120"/>
              </a:rPr>
              <a:t>Inteligência</a:t>
            </a:r>
            <a:r>
              <a:rPr lang="en-US" sz="1700" b="1" dirty="0">
                <a:solidFill>
                  <a:srgbClr val="543A8B"/>
                </a:solidFill>
                <a:latin typeface="Arial" pitchFamily="34" charset="0"/>
                <a:cs typeface="Arial" pitchFamily="34" charset="-120"/>
              </a:rPr>
              <a:t> Artificial 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266176" y="3337560"/>
            <a:ext cx="281635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Gerente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digital.</a:t>
            </a:r>
          </a:p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neural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criada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 zero para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trabalhar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 as 2 duas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tecnologias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..</a:t>
            </a:r>
            <a:endParaRPr lang="en-US" sz="1150" dirty="0"/>
          </a:p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Consegue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 responder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perguntas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,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ajustes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 e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manutenções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.</a:t>
            </a:r>
          </a:p>
          <a:p>
            <a:pPr marL="342900" indent="-342900">
              <a:lnSpc>
                <a:spcPts val="15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Ela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mesmo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pode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adicionar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 um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produto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 com um simples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comando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pelo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 chat e </a:t>
            </a:r>
            <a:r>
              <a:rPr lang="en-US" sz="1150" dirty="0" err="1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até</a:t>
            </a:r>
            <a:r>
              <a:rPr lang="en-US" sz="1150" dirty="0">
                <a:solidFill>
                  <a:srgbClr val="4E4A55"/>
                </a:solidFill>
                <a:latin typeface="Arial" pitchFamily="34" charset="0"/>
                <a:cs typeface="Arial" pitchFamily="34" charset="-120"/>
              </a:rPr>
              <a:t> resolver um bug “simples” no Sistema.</a:t>
            </a:r>
            <a:endParaRPr lang="en-US" sz="1150" dirty="0"/>
          </a:p>
        </p:txBody>
      </p:sp>
      <p:pic>
        <p:nvPicPr>
          <p:cNvPr id="16" name="Image 0" descr="img/logo-min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0" descr="img/logo-min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566928" y="502920"/>
            <a:ext cx="1207008" cy="274320"/>
          </a:xfrm>
          <a:prstGeom prst="roundRect">
            <a:avLst>
              <a:gd name="adj" fmla="val 46667"/>
            </a:avLst>
          </a:prstGeom>
          <a:solidFill>
            <a:srgbClr val="EAE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66928" y="502920"/>
            <a:ext cx="1207008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43A8B"/>
                </a:solidFill>
                <a:latin typeface="Arial"/>
              </a:rPr>
              <a:t>PLATAFORMA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868680"/>
            <a:ext cx="11055096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400" b="1">
                <a:solidFill>
                  <a:srgbClr val="14121C"/>
                </a:solidFill>
                <a:latin typeface="Arial"/>
              </a:rPr>
              <a:t>Uma instalação, várias empresas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1572768"/>
            <a:ext cx="10241280" cy="5121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 dirty="0">
                <a:solidFill>
                  <a:srgbClr val="4E4A55"/>
                </a:solidFill>
                <a:latin typeface="Arial"/>
              </a:rPr>
              <a:t>A Smart Store é um SaaS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multiempresa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: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uma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instalação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atende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várias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assinantes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,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cada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uma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isolada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das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outras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por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um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filtro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aplicado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em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toda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consulta. O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suporte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é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serviço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da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plataforma</a:t>
            </a:r>
            <a:r>
              <a:rPr lang="pt-BR" sz="1400" dirty="0">
                <a:solidFill>
                  <a:srgbClr val="4E4A55"/>
                </a:solidFill>
                <a:latin typeface="Arial"/>
              </a:rPr>
              <a:t>, 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não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 da </a:t>
            </a:r>
            <a:r>
              <a:rPr sz="1400" b="0" dirty="0" err="1">
                <a:solidFill>
                  <a:srgbClr val="4E4A55"/>
                </a:solidFill>
                <a:latin typeface="Arial"/>
              </a:rPr>
              <a:t>empresa</a:t>
            </a:r>
            <a:r>
              <a:rPr sz="1400" b="0" dirty="0">
                <a:solidFill>
                  <a:srgbClr val="4E4A55"/>
                </a:solidFill>
                <a:latin typeface="Arial"/>
              </a:rPr>
              <a:t>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66928" y="2395728"/>
            <a:ext cx="11055096" cy="841248"/>
          </a:xfrm>
          <a:prstGeom prst="roundRect">
            <a:avLst>
              <a:gd name="adj" fmla="val 7557"/>
            </a:avLst>
          </a:prstGeom>
          <a:solidFill>
            <a:srgbClr val="EAE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59536" y="2560320"/>
            <a:ext cx="23774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>
                <a:solidFill>
                  <a:srgbClr val="543A8B"/>
                </a:solidFill>
                <a:latin typeface="Arial"/>
              </a:rPr>
              <a:t>CRIADOR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9536" y="2834640"/>
            <a:ext cx="23774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>
                <a:solidFill>
                  <a:srgbClr val="543A8B"/>
                </a:solidFill>
                <a:latin typeface="Arial"/>
              </a:rPr>
              <a:t>dono da plataforma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657600" y="2578608"/>
            <a:ext cx="768096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>
                <a:solidFill>
                  <a:srgbClr val="4E4A55"/>
                </a:solidFill>
                <a:latin typeface="Arial"/>
              </a:rPr>
              <a:t>Cadastra e suspende empresas, define o limite de lojas de cada plano e enxerga a rede inteira. Toda ação dele fica registrada em auditoria.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66928" y="3364992"/>
            <a:ext cx="5394960" cy="1078992"/>
          </a:xfrm>
          <a:prstGeom prst="roundRect">
            <a:avLst>
              <a:gd name="adj" fmla="val 7557"/>
            </a:avLst>
          </a:prstGeom>
          <a:solidFill>
            <a:srgbClr val="B9F5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859536" y="3529584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>
                <a:solidFill>
                  <a:srgbClr val="005B60"/>
                </a:solidFill>
                <a:latin typeface="Arial"/>
              </a:rPr>
              <a:t>SUPORTE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59536" y="3803904"/>
            <a:ext cx="484632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>
                <a:solidFill>
                  <a:srgbClr val="4E4A55"/>
                </a:solidFill>
                <a:latin typeface="Arial"/>
              </a:rPr>
              <a:t>Atende chamados de todas as empresas. Vê o comprador com os dados mascarados — revelar exige um motivo, e o motivo fica gravado.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227064" y="3364992"/>
            <a:ext cx="5394960" cy="1078992"/>
          </a:xfrm>
          <a:prstGeom prst="roundRect">
            <a:avLst>
              <a:gd name="adj" fmla="val 7557"/>
            </a:avLst>
          </a:prstGeom>
          <a:solidFill>
            <a:srgbClr val="FFD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519672" y="3529584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>
                <a:solidFill>
                  <a:srgbClr val="87305F"/>
                </a:solidFill>
                <a:latin typeface="Arial"/>
              </a:rPr>
              <a:t>EMPRESA ASSINANTE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519672" y="3803904"/>
            <a:ext cx="484632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>
                <a:solidFill>
                  <a:srgbClr val="4E4A55"/>
                </a:solidFill>
                <a:latin typeface="Arial"/>
              </a:rPr>
              <a:t>Quem paga a assinatura. Nunca enxerga o dado de outra empresa: o isolamento é da arquitetura, não de uma checagem avulsa.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66928" y="4572000"/>
            <a:ext cx="3493008" cy="1115568"/>
          </a:xfrm>
          <a:prstGeom prst="roundRect">
            <a:avLst>
              <a:gd name="adj" fmla="val 75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841247" y="4773168"/>
            <a:ext cx="146304" cy="146304"/>
          </a:xfrm>
          <a:prstGeom prst="ellipse">
            <a:avLst/>
          </a:prstGeom>
          <a:solidFill>
            <a:srgbClr val="00BF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1078992" y="4736592"/>
            <a:ext cx="26517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1">
                <a:solidFill>
                  <a:srgbClr val="14121C"/>
                </a:solidFill>
                <a:latin typeface="Arial"/>
              </a:rPr>
              <a:t>ADMIN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78992" y="4974336"/>
            <a:ext cx="2651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0">
                <a:solidFill>
                  <a:srgbClr val="6B6673"/>
                </a:solidFill>
                <a:latin typeface="Arial"/>
              </a:rPr>
              <a:t>dono da empresa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41247" y="5248656"/>
            <a:ext cx="2944368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E4A55"/>
                </a:solidFill>
                <a:latin typeface="Arial"/>
              </a:rPr>
              <a:t>Gerencia produtos, preços e estoque das próprias lojas.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151376" y="4572000"/>
            <a:ext cx="3493008" cy="1115568"/>
          </a:xfrm>
          <a:prstGeom prst="roundRect">
            <a:avLst>
              <a:gd name="adj" fmla="val 75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4425695" y="4773168"/>
            <a:ext cx="146304" cy="146304"/>
          </a:xfrm>
          <a:prstGeom prst="ellipse">
            <a:avLst/>
          </a:prstGeom>
          <a:solidFill>
            <a:srgbClr val="E24B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4663439" y="4736592"/>
            <a:ext cx="26517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1">
                <a:solidFill>
                  <a:srgbClr val="14121C"/>
                </a:solidFill>
                <a:latin typeface="Arial"/>
              </a:rPr>
              <a:t>COMPRADOR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663439" y="4974336"/>
            <a:ext cx="2651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0">
                <a:solidFill>
                  <a:srgbClr val="6B6673"/>
                </a:solidFill>
                <a:latin typeface="Arial"/>
              </a:rPr>
              <a:t>cliente final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425695" y="5248656"/>
            <a:ext cx="2944368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E4A55"/>
                </a:solidFill>
                <a:latin typeface="Arial"/>
              </a:rPr>
              <a:t>Entra com o QR code, compra e sai. Pertence a uma única empresa.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6B6673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502920"/>
            <a:ext cx="1416406" cy="274320"/>
          </a:xfrm>
          <a:prstGeom prst="roundRect">
            <a:avLst>
              <a:gd name="adj" fmla="val 46667"/>
            </a:avLst>
          </a:prstGeom>
          <a:solidFill>
            <a:srgbClr val="B9F5F4"/>
          </a:solidFill>
          <a:ln w="12700">
            <a:solidFill>
              <a:srgbClr val="B9F5F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66928" y="502920"/>
            <a:ext cx="14164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40" dirty="0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FUNCIONA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868680"/>
            <a:ext cx="1105783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gesto à venda,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nenhum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funcionário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loja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66928" y="2084832"/>
            <a:ext cx="3490874" cy="1572768"/>
          </a:xfrm>
          <a:prstGeom prst="roundRect">
            <a:avLst>
              <a:gd name="adj" fmla="val 7558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41248" y="2340864"/>
            <a:ext cx="384048" cy="384048"/>
          </a:xfrm>
          <a:prstGeom prst="ellipse">
            <a:avLst/>
          </a:prstGeom>
          <a:solidFill>
            <a:srgbClr val="00BF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41248" y="2340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335024" y="2359152"/>
            <a:ext cx="243931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Entrada por QR Code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41248" y="2871216"/>
            <a:ext cx="294223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Acesso rápido e seguro, sem operador. O sensor de presença dispara o fluxo.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50410" y="2084832"/>
            <a:ext cx="3490874" cy="1572768"/>
          </a:xfrm>
          <a:prstGeom prst="roundRect">
            <a:avLst>
              <a:gd name="adj" fmla="val 7558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24730" y="2340864"/>
            <a:ext cx="384048" cy="384048"/>
          </a:xfrm>
          <a:prstGeom prst="ellipse">
            <a:avLst/>
          </a:prstGeom>
          <a:solidFill>
            <a:srgbClr val="00BF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24730" y="2340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118506" y="2359152"/>
            <a:ext cx="243931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Interação e retirada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24730" y="2871216"/>
            <a:ext cx="294223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cliente escolhe livremente, com rastreamento em tempo real.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133893" y="2084832"/>
            <a:ext cx="3490874" cy="1572768"/>
          </a:xfrm>
          <a:prstGeom prst="roundRect">
            <a:avLst>
              <a:gd name="adj" fmla="val 7558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408213" y="2340864"/>
            <a:ext cx="384048" cy="384048"/>
          </a:xfrm>
          <a:prstGeom prst="ellipse">
            <a:avLst/>
          </a:prstGeom>
          <a:solidFill>
            <a:srgbClr val="8B61E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408213" y="2340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901989" y="2359152"/>
            <a:ext cx="243931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Processamento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408213" y="2871216"/>
            <a:ext cx="294223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Sensores, câmeras e RFID capturam e correlacionam todas as ações.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66928" y="3913632"/>
            <a:ext cx="3490874" cy="1572768"/>
          </a:xfrm>
          <a:prstGeom prst="roundRect">
            <a:avLst>
              <a:gd name="adj" fmla="val 7558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41248" y="4169664"/>
            <a:ext cx="384048" cy="384048"/>
          </a:xfrm>
          <a:prstGeom prst="ellipse">
            <a:avLst/>
          </a:prstGeom>
          <a:solidFill>
            <a:srgbClr val="8B61E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41248" y="41696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335024" y="4187952"/>
            <a:ext cx="243931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Análise por IA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41248" y="4700016"/>
            <a:ext cx="294223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Validação da jornada, detecção de anomalias e otimização contínua.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350410" y="3913632"/>
            <a:ext cx="3490874" cy="1572768"/>
          </a:xfrm>
          <a:prstGeom prst="roundRect">
            <a:avLst>
              <a:gd name="adj" fmla="val 7558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624730" y="4169664"/>
            <a:ext cx="384048" cy="384048"/>
          </a:xfrm>
          <a:prstGeom prst="ellipse">
            <a:avLst/>
          </a:prstGeom>
          <a:solidFill>
            <a:srgbClr val="E24BA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624730" y="41696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118506" y="4187952"/>
            <a:ext cx="243931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Checkout automático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4624730" y="4700016"/>
            <a:ext cx="294223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Cobrança transparente e sem filas, pelos itens efetivamente retirados.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133893" y="3913632"/>
            <a:ext cx="3490874" cy="1572768"/>
          </a:xfrm>
          <a:prstGeom prst="roundRect">
            <a:avLst>
              <a:gd name="adj" fmla="val 7558"/>
            </a:avLst>
          </a:prstGeom>
          <a:solidFill>
            <a:srgbClr val="FFFFFF"/>
          </a:solidFill>
          <a:ln w="12700">
            <a:solidFill>
              <a:srgbClr val="E5E7F5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8408213" y="4169664"/>
            <a:ext cx="384048" cy="384048"/>
          </a:xfrm>
          <a:prstGeom prst="ellipse">
            <a:avLst/>
          </a:prstGeom>
          <a:solidFill>
            <a:srgbClr val="E24BA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408213" y="41696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901989" y="4187952"/>
            <a:ext cx="243931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Saída segura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408213" y="4700016"/>
            <a:ext cx="294223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portal confere a sacola contra o carrinho e libera a saída.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992581" y="5815584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B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</a:t>
            </a:r>
            <a:endParaRPr lang="en-US" sz="1900" dirty="0"/>
          </a:p>
        </p:txBody>
      </p:sp>
      <p:sp>
        <p:nvSpPr>
          <p:cNvPr id="36" name="Text 34"/>
          <p:cNvSpPr txBox="1"/>
          <p:nvPr/>
        </p:nvSpPr>
        <p:spPr>
          <a:xfrm>
            <a:off x="1680362" y="5868655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disponibilidade contínua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4471724" y="5818453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8B61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2 min</a:t>
            </a:r>
            <a:endParaRPr lang="en-US" sz="1900" dirty="0"/>
          </a:p>
        </p:txBody>
      </p:sp>
      <p:sp>
        <p:nvSpPr>
          <p:cNvPr id="38" name="Text 36"/>
          <p:cNvSpPr txBox="1"/>
          <p:nvPr/>
        </p:nvSpPr>
        <p:spPr>
          <a:xfrm>
            <a:off x="5573427" y="587044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jornada de compra média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321050" y="5824728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24B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900" dirty="0"/>
          </a:p>
        </p:txBody>
      </p:sp>
      <p:sp>
        <p:nvSpPr>
          <p:cNvPr id="40" name="Text 38"/>
          <p:cNvSpPr txBox="1"/>
          <p:nvPr/>
        </p:nvSpPr>
        <p:spPr>
          <a:xfrm>
            <a:off x="9247327" y="587959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erro humano de caixa</a:t>
            </a:r>
            <a:endParaRPr lang="en-US" sz="1100" dirty="0"/>
          </a:p>
        </p:txBody>
      </p:sp>
      <p:pic>
        <p:nvPicPr>
          <p:cNvPr id="41" name="Image 0" descr="img/logo-min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42" name="Text 39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502920"/>
            <a:ext cx="1005840" cy="274320"/>
          </a:xfrm>
          <a:prstGeom prst="roundRect">
            <a:avLst>
              <a:gd name="adj" fmla="val 46667"/>
            </a:avLst>
          </a:prstGeom>
          <a:solidFill>
            <a:srgbClr val="B9F5F4"/>
          </a:solidFill>
          <a:ln w="12700">
            <a:solidFill>
              <a:srgbClr val="B9F5F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66928" y="5029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40" dirty="0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868680"/>
            <a:ext cx="1105783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banco de dados ao microcontrolador, em C#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10512"/>
            <a:ext cx="6766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88"/>
              </a:lnSpc>
              <a:buNone/>
            </a:pPr>
            <a:r>
              <a:rPr lang="en-US" sz="14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única linguagem do domínio ao dispositivo. O firmware roda na placa, e o driver do leitor RFID — direto nos registradores do chip.</a:t>
            </a:r>
            <a:endParaRPr lang="en-US" sz="1400" dirty="0"/>
          </a:p>
        </p:txBody>
      </p:sp>
      <p:pic>
        <p:nvPicPr>
          <p:cNvPr id="6" name="Image 0" descr="img/ol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2788920"/>
            <a:ext cx="2331720" cy="3108960"/>
          </a:xfrm>
          <a:prstGeom prst="rect">
            <a:avLst/>
          </a:prstGeom>
        </p:spPr>
      </p:pic>
      <p:pic>
        <p:nvPicPr>
          <p:cNvPr id="7" name="Image 1" descr="img/rfi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1528" y="2788920"/>
            <a:ext cx="2331720" cy="31089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66928" y="596188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ESP32 + display OLED</a:t>
            </a:r>
            <a:endParaRPr lang="en-US" sz="1050" dirty="0"/>
          </a:p>
        </p:txBody>
      </p:sp>
      <p:sp>
        <p:nvSpPr>
          <p:cNvPr id="9" name="Text 5"/>
          <p:cNvSpPr txBox="1"/>
          <p:nvPr/>
        </p:nvSpPr>
        <p:spPr>
          <a:xfrm>
            <a:off x="3081528" y="596188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Leitor RFID MFRC522</a:t>
            </a:r>
            <a:endParaRPr lang="en-US" sz="1050" dirty="0"/>
          </a:p>
        </p:txBody>
      </p:sp>
      <p:sp>
        <p:nvSpPr>
          <p:cNvPr id="10" name="Text 6"/>
          <p:cNvSpPr txBox="1"/>
          <p:nvPr/>
        </p:nvSpPr>
        <p:spPr>
          <a:xfrm>
            <a:off x="5779008" y="2788920"/>
            <a:ext cx="2740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90" dirty="0">
                <a:solidFill>
                  <a:srgbClr val="00B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1" name="Text 7"/>
          <p:cNvSpPr txBox="1"/>
          <p:nvPr/>
        </p:nvSpPr>
        <p:spPr>
          <a:xfrm>
            <a:off x="5779008" y="3300984"/>
            <a:ext cx="2648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projetos na solução .NET</a:t>
            </a:r>
            <a:endParaRPr lang="en-US" sz="1150" dirty="0"/>
          </a:p>
        </p:txBody>
      </p:sp>
      <p:sp>
        <p:nvSpPr>
          <p:cNvPr id="12" name="Text 8"/>
          <p:cNvSpPr txBox="1"/>
          <p:nvPr/>
        </p:nvSpPr>
        <p:spPr>
          <a:xfrm>
            <a:off x="5779008" y="4920548"/>
            <a:ext cx="2740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90" dirty="0">
                <a:solidFill>
                  <a:srgbClr val="8B61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3" name="Text 9"/>
          <p:cNvSpPr txBox="1"/>
          <p:nvPr/>
        </p:nvSpPr>
        <p:spPr>
          <a:xfrm>
            <a:off x="5779008" y="5432612"/>
            <a:ext cx="2648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de firmware validadas</a:t>
            </a:r>
            <a:endParaRPr lang="en-US" sz="1150" dirty="0"/>
          </a:p>
        </p:txBody>
      </p:sp>
      <p:sp>
        <p:nvSpPr>
          <p:cNvPr id="14" name="Text 10"/>
          <p:cNvSpPr txBox="1"/>
          <p:nvPr/>
        </p:nvSpPr>
        <p:spPr>
          <a:xfrm>
            <a:off x="5779008" y="3840480"/>
            <a:ext cx="2740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90" dirty="0">
                <a:solidFill>
                  <a:srgbClr val="E24B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+200</a:t>
            </a:r>
            <a:endParaRPr lang="en-US" sz="2700" dirty="0"/>
          </a:p>
        </p:txBody>
      </p:sp>
      <p:sp>
        <p:nvSpPr>
          <p:cNvPr id="15" name="Text 11"/>
          <p:cNvSpPr txBox="1"/>
          <p:nvPr/>
        </p:nvSpPr>
        <p:spPr>
          <a:xfrm>
            <a:off x="5779008" y="4352544"/>
            <a:ext cx="2648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linhas de driver RFID à mão</a:t>
            </a:r>
            <a:endParaRPr lang="en-US" sz="1150" dirty="0"/>
          </a:p>
        </p:txBody>
      </p:sp>
      <p:pic>
        <p:nvPicPr>
          <p:cNvPr id="20" name="Image 2" descr="img/logo-mini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11480"/>
            <a:ext cx="1459096" cy="365760"/>
          </a:xfrm>
          <a:prstGeom prst="roundRect">
            <a:avLst>
              <a:gd name="adj" fmla="val 46667"/>
            </a:avLst>
          </a:prstGeom>
          <a:solidFill>
            <a:srgbClr val="EAE0FF"/>
          </a:solidFill>
          <a:ln w="12700">
            <a:solidFill>
              <a:srgbClr val="EAE0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30793" y="502920"/>
            <a:ext cx="13313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40" dirty="0" err="1">
                <a:solidFill>
                  <a:srgbClr val="543A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Inteligência</a:t>
            </a:r>
            <a:r>
              <a:rPr lang="en-US" sz="1000" b="1" kern="0" spc="140" dirty="0">
                <a:solidFill>
                  <a:srgbClr val="543A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Artificial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056938"/>
            <a:ext cx="1105783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Nosso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Gerente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 Digital</a:t>
            </a:r>
            <a:endParaRPr lang="en-US" sz="3400" dirty="0"/>
          </a:p>
        </p:txBody>
      </p:sp>
      <p:pic>
        <p:nvPicPr>
          <p:cNvPr id="18" name="Image 2" descr="img/logo-min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76000" y="1908000"/>
            <a:ext cx="961200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dirty="0">
                <a:solidFill>
                  <a:srgbClr val="6B6673"/>
                </a:solidFill>
                <a:latin typeface="Arial"/>
              </a:rPr>
              <a:t>Uma rede neural </a:t>
            </a:r>
            <a:r>
              <a:rPr sz="1500" b="0" dirty="0" err="1">
                <a:solidFill>
                  <a:srgbClr val="6B6673"/>
                </a:solidFill>
                <a:latin typeface="Arial"/>
              </a:rPr>
              <a:t>escrita</a:t>
            </a:r>
            <a:r>
              <a:rPr sz="1500" b="0" dirty="0">
                <a:solidFill>
                  <a:srgbClr val="6B6673"/>
                </a:solidFill>
                <a:latin typeface="Arial"/>
              </a:rPr>
              <a:t> do zero</a:t>
            </a:r>
            <a:r>
              <a:rPr lang="pt-BR" sz="1500" dirty="0">
                <a:solidFill>
                  <a:srgbClr val="6B6673"/>
                </a:solidFill>
                <a:latin typeface="Arial"/>
              </a:rPr>
              <a:t> e treinada – 4 agentes atuando em cada setor do sistema</a:t>
            </a:r>
            <a:endParaRPr sz="1500" b="0" dirty="0">
              <a:solidFill>
                <a:srgbClr val="6B6673"/>
              </a:solidFill>
              <a:latin typeface="Arial"/>
            </a:endParaRPr>
          </a:p>
        </p:txBody>
      </p:sp>
      <p:pic>
        <p:nvPicPr>
          <p:cNvPr id="21" name="Picture 20" descr="red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999" y="2664000"/>
            <a:ext cx="7416000" cy="30657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76000" y="5796000"/>
            <a:ext cx="7272000" cy="432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6B6673"/>
                </a:solidFill>
                <a:latin typeface="Arial"/>
              </a:rPr>
              <a:t>"muda o preço da água" atravessando a rede: as palavras viram um vetor só, 32 neurônios reagem, e 31 intenções competem. Os acentos somem de propósito — assim "água" e "agua" são a mesma palavra.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424000" y="2664000"/>
            <a:ext cx="3204000" cy="1080000"/>
          </a:xfrm>
          <a:prstGeom prst="roundRect">
            <a:avLst>
              <a:gd name="adj" fmla="val 6000"/>
            </a:avLst>
          </a:prstGeom>
          <a:solidFill>
            <a:srgbClr val="EAE0FF"/>
          </a:solidFill>
          <a:ln>
            <a:solidFill>
              <a:srgbClr val="EAE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676000" y="2786400"/>
            <a:ext cx="1512000" cy="396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>
                <a:solidFill>
                  <a:srgbClr val="543A8B"/>
                </a:solidFill>
                <a:latin typeface="Arial"/>
              </a:rPr>
              <a:t>57.527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76000" y="3175200"/>
            <a:ext cx="2700000" cy="216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00" b="1">
                <a:solidFill>
                  <a:srgbClr val="543A8B"/>
                </a:solidFill>
                <a:latin typeface="Arial"/>
              </a:rPr>
              <a:t>PARÂMETROS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76000" y="3376800"/>
            <a:ext cx="2700000" cy="36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0">
                <a:solidFill>
                  <a:srgbClr val="14121C"/>
                </a:solidFill>
                <a:latin typeface="Arial"/>
              </a:rPr>
              <a:t>Sem TensorFlow, sem PyTorch. Cada peso saiu de treino feito aqui.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424000" y="3851999"/>
            <a:ext cx="3204000" cy="1080000"/>
          </a:xfrm>
          <a:prstGeom prst="roundRect">
            <a:avLst>
              <a:gd name="adj" fmla="val 6000"/>
            </a:avLst>
          </a:prstGeom>
          <a:solidFill>
            <a:srgbClr val="B9F5F4"/>
          </a:solidFill>
          <a:ln>
            <a:solidFill>
              <a:srgbClr val="B9F5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676000" y="3974399"/>
            <a:ext cx="1512000" cy="396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>
                <a:solidFill>
                  <a:srgbClr val="005B60"/>
                </a:solidFill>
                <a:latin typeface="Arial"/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76000" y="4363200"/>
            <a:ext cx="2700000" cy="216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00" b="1">
                <a:solidFill>
                  <a:srgbClr val="005B60"/>
                </a:solidFill>
                <a:latin typeface="Arial"/>
              </a:rPr>
              <a:t>CHAMADAS EXTERNAS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76000" y="4564800"/>
            <a:ext cx="2700000" cy="36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0">
                <a:solidFill>
                  <a:srgbClr val="14121C"/>
                </a:solidFill>
                <a:latin typeface="Arial"/>
              </a:rPr>
              <a:t>Roda no navegador do administrador. Sem nuvem e sem chave de API.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424000" y="5040000"/>
            <a:ext cx="3204000" cy="1080000"/>
          </a:xfrm>
          <a:prstGeom prst="roundRect">
            <a:avLst>
              <a:gd name="adj" fmla="val 6000"/>
            </a:avLst>
          </a:prstGeom>
          <a:solidFill>
            <a:srgbClr val="FFD7F2"/>
          </a:solidFill>
          <a:ln>
            <a:solidFill>
              <a:srgbClr val="FFD7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676000" y="5162400"/>
            <a:ext cx="1512000" cy="396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>
                <a:solidFill>
                  <a:srgbClr val="543A8B"/>
                </a:solidFill>
                <a:latin typeface="Arial"/>
              </a:rPr>
              <a:t>2.316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76000" y="5551200"/>
            <a:ext cx="2700000" cy="216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00" b="1">
                <a:solidFill>
                  <a:srgbClr val="543A8B"/>
                </a:solidFill>
                <a:latin typeface="Arial"/>
              </a:rPr>
              <a:t>FRASES DE TREINO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76000" y="5752800"/>
            <a:ext cx="2700000" cy="36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0">
                <a:solidFill>
                  <a:srgbClr val="14121C"/>
                </a:solidFill>
                <a:latin typeface="Arial"/>
              </a:rPr>
              <a:t>Em 31 intenções. Quando erra, ela pergunta — e isso vira treino.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502920"/>
            <a:ext cx="1331366" cy="274320"/>
          </a:xfrm>
          <a:prstGeom prst="roundRect">
            <a:avLst>
              <a:gd name="adj" fmla="val 46667"/>
            </a:avLst>
          </a:prstGeom>
          <a:solidFill>
            <a:srgbClr val="B9F5F4"/>
          </a:solidFill>
          <a:ln w="12700">
            <a:solidFill>
              <a:srgbClr val="B9F5F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66928" y="502920"/>
            <a:ext cx="13313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40" dirty="0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INOVAÇÃO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67081" y="868680"/>
            <a:ext cx="61263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câmera perde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dimensão</a:t>
            </a:r>
            <a:endParaRPr lang="en-US" sz="3400" dirty="0"/>
          </a:p>
          <a:p>
            <a:pPr marL="0" indent="0">
              <a:buNone/>
            </a:pP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Outra</a:t>
            </a:r>
            <a:r>
              <a:rPr lang="en-US" sz="3400" b="1" kern="0" spc="-70" dirty="0">
                <a:solidFill>
                  <a:srgbClr val="1412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devolve…</a:t>
            </a:r>
            <a:endParaRPr lang="en-US" sz="3400" dirty="0"/>
          </a:p>
        </p:txBody>
      </p:sp>
      <p:pic>
        <p:nvPicPr>
          <p:cNvPr id="14" name="Image 0" descr="img/pain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409" y="2677040"/>
            <a:ext cx="5074920" cy="2907792"/>
          </a:xfrm>
          <a:prstGeom prst="rect">
            <a:avLst/>
          </a:prstGeom>
        </p:spPr>
      </p:pic>
      <p:pic>
        <p:nvPicPr>
          <p:cNvPr id="17" name="Image 1" descr="img/logo-min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pic>
        <p:nvPicPr>
          <p:cNvPr id="16" name="Image 0" descr="img/percepcao.png">
            <a:extLst>
              <a:ext uri="{FF2B5EF4-FFF2-40B4-BE49-F238E27FC236}">
                <a16:creationId xmlns:a16="http://schemas.microsoft.com/office/drawing/2014/main" id="{15AC3ABB-9DFD-B9E5-56D6-839A4505A2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196" b="5183"/>
          <a:stretch/>
        </p:blipFill>
        <p:spPr>
          <a:xfrm>
            <a:off x="460247" y="2677040"/>
            <a:ext cx="5748005" cy="33122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502920"/>
            <a:ext cx="1207008" cy="274320"/>
          </a:xfrm>
          <a:prstGeom prst="roundRect">
            <a:avLst>
              <a:gd name="adj" fmla="val 46667"/>
            </a:avLst>
          </a:prstGeom>
          <a:solidFill>
            <a:srgbClr val="EAE0FF"/>
          </a:solidFill>
          <a:ln w="12700">
            <a:solidFill>
              <a:srgbClr val="EAE0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66928" y="502920"/>
            <a:ext cx="1207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40" dirty="0">
                <a:solidFill>
                  <a:srgbClr val="543A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TECNOLOGIA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868680"/>
            <a:ext cx="1105783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kern="0" spc="-70" dirty="0" err="1">
                <a:solidFill>
                  <a:srgbClr val="14121C"/>
                </a:solidFill>
                <a:latin typeface="Arial" pitchFamily="34" charset="0"/>
                <a:cs typeface="Arial" pitchFamily="34" charset="-120"/>
              </a:rPr>
              <a:t>Cinco camadas, uma arquitetura só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10512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88"/>
              </a:lnSpc>
              <a:buNone/>
            </a:pPr>
            <a:r>
              <a:rPr lang="en-US" sz="14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rede neural, a percepção espacial e o firmware foram escritos do zero.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47488" y="2560320"/>
            <a:ext cx="2057400" cy="3154680"/>
          </a:xfrm>
          <a:prstGeom prst="roundRect">
            <a:avLst>
              <a:gd name="adj" fmla="val 3939"/>
            </a:avLst>
          </a:prstGeom>
          <a:solidFill>
            <a:srgbClr val="FFD7F2"/>
          </a:solidFill>
          <a:ln w="12700">
            <a:solidFill>
              <a:srgbClr val="FFD7F2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5285232" y="2761488"/>
            <a:ext cx="1581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873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INTELIGÊNCIA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285232" y="3401568"/>
            <a:ext cx="158191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neural do zero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· NumPy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Tokenizador próprio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neurônios · 31 intenções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Ponte JSON Python–C#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para visão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66928" y="2560320"/>
            <a:ext cx="2057400" cy="3154680"/>
          </a:xfrm>
          <a:prstGeom prst="roundRect">
            <a:avLst>
              <a:gd name="adj" fmla="val 3939"/>
            </a:avLst>
          </a:prstGeom>
          <a:solidFill>
            <a:srgbClr val="B9F5F4"/>
          </a:solidFill>
          <a:ln w="12700">
            <a:solidFill>
              <a:srgbClr val="B9F5F4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04672" y="2761488"/>
            <a:ext cx="1581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PLATAFORMA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04672" y="3401568"/>
            <a:ext cx="158191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.NET 8 · C#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Architecture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ASP.NET Core Web API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 Core · SQL Server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JWT · Google OAuth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SignalR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Multiempresa por Tenant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2807208" y="2560320"/>
            <a:ext cx="2057400" cy="3154680"/>
          </a:xfrm>
          <a:prstGeom prst="roundRect">
            <a:avLst>
              <a:gd name="adj" fmla="val 3939"/>
            </a:avLst>
          </a:prstGeom>
          <a:solidFill>
            <a:srgbClr val="EAE0FF"/>
          </a:solidFill>
          <a:ln w="12700">
            <a:solidFill>
              <a:srgbClr val="EAE0FF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3044952" y="2761488"/>
            <a:ext cx="1581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543A8B"/>
                </a:solidFill>
                <a:latin typeface="Arial" pitchFamily="34" charset="0"/>
                <a:cs typeface="Arial" pitchFamily="34" charset="-120"/>
              </a:rPr>
              <a:t>INTERFACES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3044952" y="3401568"/>
            <a:ext cx="158191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Blazor WebAssembly</a:t>
            </a:r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Quatro aplicações</a:t>
            </a:r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PWA instalável</a:t>
            </a:r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WPF no terminal</a:t>
            </a:r>
          </a:p>
        </p:txBody>
      </p:sp>
      <p:pic>
        <p:nvPicPr>
          <p:cNvPr id="16" name="Image 0" descr="img/logo-min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287768" y="2560320"/>
            <a:ext cx="2057400" cy="3154680"/>
          </a:xfrm>
          <a:prstGeom prst="roundRect">
            <a:avLst>
              <a:gd name="adj" fmla="val 3939"/>
            </a:avLst>
          </a:prstGeom>
          <a:solidFill>
            <a:srgbClr val="B9F5F4"/>
          </a:solidFill>
          <a:ln w="12700">
            <a:solidFill>
              <a:srgbClr val="B9F5F4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7525512" y="2761488"/>
            <a:ext cx="1581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005B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PERCEPÇÃO ESPACIAL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7525512" y="3401568"/>
            <a:ext cx="158191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Câmeras comuns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Homografia e 3D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Gêmeo digital</a:t>
            </a:r>
            <a:endParaRPr lang="en-US" sz="1150" dirty="0"/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Eventos de postura e zona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9528048" y="2560320"/>
            <a:ext cx="2057400" cy="3154680"/>
          </a:xfrm>
          <a:prstGeom prst="roundRect">
            <a:avLst>
              <a:gd name="adj" fmla="val 3939"/>
            </a:avLst>
          </a:prstGeom>
          <a:solidFill>
            <a:srgbClr val="EAE0FF"/>
          </a:solidFill>
          <a:ln w="12700">
            <a:solidFill>
              <a:srgbClr val="EAE0FF"/>
            </a:solidFill>
            <a:prstDash val="solid"/>
          </a:ln>
          <a:effectLst>
            <a:outerShdw blurRad="114300" dist="635" dir="5400000" algn="bl" rotWithShape="0">
              <a:srgbClr val="9A93B5">
                <a:alpha val="1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765792" y="2761488"/>
            <a:ext cx="1581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543A8B"/>
                </a:solidFill>
                <a:latin typeface="Arial" pitchFamily="34" charset="0"/>
                <a:cs typeface="Arial" pitchFamily="34" charset="-120"/>
              </a:rPr>
              <a:t>HARDWARE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9765792" y="3401568"/>
            <a:ext cx="158191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ESP32</a:t>
            </a:r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 RC522 13,56 MHz</a:t>
            </a:r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 PIR</a:t>
            </a:r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Display OLED</a:t>
            </a:r>
          </a:p>
          <a:p>
            <a:pPr marL="0" indent="0">
              <a:lnSpc>
                <a:spcPts val="1500"/>
              </a:lnSpc>
              <a:buSzPct val="100000"/>
              <a:buNone/>
              <a:spcAft>
                <a:spcPts val="500"/>
              </a:spcAft>
            </a:pPr>
            <a:r>
              <a:rPr lang="en-US" sz="1000" dirty="0" err="1">
                <a:solidFill>
                  <a:srgbClr val="4E4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Firmware próprio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0" descr="img/logo-min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0719" y="6291072"/>
            <a:ext cx="384048" cy="265176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566928" y="502920"/>
            <a:ext cx="1554480" cy="274320"/>
          </a:xfrm>
          <a:prstGeom prst="roundRect">
            <a:avLst>
              <a:gd name="adj" fmla="val 46667"/>
            </a:avLst>
          </a:prstGeom>
          <a:solidFill>
            <a:srgbClr val="EAE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66928" y="502920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43A8B"/>
                </a:solidFill>
                <a:latin typeface="Arial"/>
              </a:rPr>
              <a:t>A EXPERIÊNCIA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960120"/>
            <a:ext cx="11055096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4000" b="1">
                <a:solidFill>
                  <a:srgbClr val="14121C"/>
                </a:solidFill>
                <a:latin typeface="Arial"/>
              </a:rPr>
              <a:t>Sem fila. Sem caixa. Sem horário.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6928" y="1847088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>
                <a:solidFill>
                  <a:srgbClr val="4E4A55"/>
                </a:solidFill>
                <a:latin typeface="Arial"/>
              </a:rPr>
              <a:t>O que muda para quem compra.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2606040"/>
            <a:ext cx="2523744" cy="1965960"/>
          </a:xfrm>
          <a:prstGeom prst="roundRect">
            <a:avLst>
              <a:gd name="adj" fmla="val 75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859536" y="2880360"/>
            <a:ext cx="182880" cy="182880"/>
          </a:xfrm>
          <a:prstGeom prst="ellipse">
            <a:avLst/>
          </a:prstGeom>
          <a:solidFill>
            <a:srgbClr val="00BF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59536" y="3255264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14121C"/>
                </a:solidFill>
                <a:latin typeface="Arial"/>
              </a:rPr>
              <a:t>Zero fila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9536" y="3895344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4E4A55"/>
                </a:solidFill>
                <a:latin typeface="Arial"/>
              </a:rPr>
              <a:t>Pega o produto e sai.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410712" y="2606040"/>
            <a:ext cx="2523744" cy="1965960"/>
          </a:xfrm>
          <a:prstGeom prst="roundRect">
            <a:avLst>
              <a:gd name="adj" fmla="val 75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3703320" y="2880360"/>
            <a:ext cx="182880" cy="182880"/>
          </a:xfrm>
          <a:prstGeom prst="ellipse">
            <a:avLst/>
          </a:prstGeom>
          <a:solidFill>
            <a:srgbClr val="8B6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3703320" y="3255264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14121C"/>
                </a:solidFill>
                <a:latin typeface="Arial"/>
              </a:rPr>
              <a:t>24 horas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03320" y="3895344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4E4A55"/>
                </a:solidFill>
                <a:latin typeface="Arial"/>
              </a:rPr>
              <a:t>Sem escala, sem feriado.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254496" y="2606040"/>
            <a:ext cx="2523744" cy="1965960"/>
          </a:xfrm>
          <a:prstGeom prst="roundRect">
            <a:avLst>
              <a:gd name="adj" fmla="val 75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6547104" y="2880360"/>
            <a:ext cx="182880" cy="182880"/>
          </a:xfrm>
          <a:prstGeom prst="ellipse">
            <a:avLst/>
          </a:prstGeom>
          <a:solidFill>
            <a:srgbClr val="E24B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547104" y="3255264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14121C"/>
                </a:solidFill>
                <a:latin typeface="Arial"/>
              </a:rPr>
              <a:t>Anônimo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47104" y="3895344"/>
            <a:ext cx="2011680" cy="40671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dirty="0" err="1">
                <a:solidFill>
                  <a:srgbClr val="4E4A55"/>
                </a:solidFill>
                <a:latin typeface="Arial"/>
              </a:rPr>
              <a:t>Nenhum</a:t>
            </a:r>
            <a:r>
              <a:rPr sz="1200" b="0" dirty="0">
                <a:solidFill>
                  <a:srgbClr val="4E4A5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4E4A55"/>
                </a:solidFill>
                <a:latin typeface="Arial"/>
              </a:rPr>
              <a:t>reconhecimento</a:t>
            </a:r>
            <a:r>
              <a:rPr sz="1200" b="0" dirty="0">
                <a:solidFill>
                  <a:srgbClr val="4E4A55"/>
                </a:solidFill>
                <a:latin typeface="Arial"/>
              </a:rPr>
              <a:t> facia</a:t>
            </a:r>
            <a:r>
              <a:rPr lang="pt-BR" sz="1200" b="0" dirty="0">
                <a:solidFill>
                  <a:srgbClr val="4E4A55"/>
                </a:solidFill>
                <a:latin typeface="Arial"/>
              </a:rPr>
              <a:t>l é necessário </a:t>
            </a:r>
            <a:endParaRPr sz="1200" b="0" dirty="0">
              <a:solidFill>
                <a:srgbClr val="4E4A55"/>
              </a:solidFill>
              <a:latin typeface="Arial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9098280" y="2606040"/>
            <a:ext cx="2523744" cy="1965960"/>
          </a:xfrm>
          <a:prstGeom prst="roundRect">
            <a:avLst>
              <a:gd name="adj" fmla="val 75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9390888" y="2880360"/>
            <a:ext cx="182880" cy="182880"/>
          </a:xfrm>
          <a:prstGeom prst="ellipse">
            <a:avLst/>
          </a:prstGeom>
          <a:solidFill>
            <a:srgbClr val="543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9390888" y="3255264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14121C"/>
                </a:solidFill>
                <a:latin typeface="Arial"/>
              </a:rPr>
              <a:t>Pago na saída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90888" y="3895344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4E4A55"/>
                </a:solidFill>
                <a:latin typeface="Arial"/>
              </a:rPr>
              <a:t>Comprovante na hora.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66928" y="4956048"/>
            <a:ext cx="11055096" cy="914400"/>
          </a:xfrm>
          <a:prstGeom prst="roundRect">
            <a:avLst>
              <a:gd name="adj" fmla="val 7557"/>
            </a:avLst>
          </a:prstGeom>
          <a:solidFill>
            <a:srgbClr val="EAE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566928" y="5213193"/>
            <a:ext cx="11055096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600" b="1" dirty="0" err="1">
                <a:solidFill>
                  <a:srgbClr val="543A8B"/>
                </a:solidFill>
                <a:latin typeface="Arial"/>
              </a:rPr>
              <a:t>Você</a:t>
            </a:r>
            <a:r>
              <a:rPr sz="2600" b="1" dirty="0">
                <a:solidFill>
                  <a:srgbClr val="543A8B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543A8B"/>
                </a:solidFill>
                <a:latin typeface="Arial"/>
              </a:rPr>
              <a:t>compraria</a:t>
            </a:r>
            <a:r>
              <a:rPr sz="2600" b="1" dirty="0">
                <a:solidFill>
                  <a:srgbClr val="543A8B"/>
                </a:solidFill>
                <a:latin typeface="Arial"/>
              </a:rPr>
              <a:t> </a:t>
            </a:r>
            <a:r>
              <a:rPr lang="pt-BR" sz="2600" b="1" dirty="0">
                <a:solidFill>
                  <a:srgbClr val="543A8B"/>
                </a:solidFill>
                <a:latin typeface="Arial"/>
              </a:rPr>
              <a:t>em uma</a:t>
            </a:r>
            <a:r>
              <a:rPr sz="2600" b="1" dirty="0">
                <a:solidFill>
                  <a:srgbClr val="543A8B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543A8B"/>
                </a:solidFill>
                <a:latin typeface="Arial"/>
              </a:rPr>
              <a:t>loja</a:t>
            </a:r>
            <a:r>
              <a:rPr sz="2600" b="1" dirty="0">
                <a:solidFill>
                  <a:srgbClr val="543A8B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543A8B"/>
                </a:solidFill>
                <a:latin typeface="Arial"/>
              </a:rPr>
              <a:t>assim</a:t>
            </a:r>
            <a:r>
              <a:rPr sz="2600" b="1" dirty="0">
                <a:solidFill>
                  <a:srgbClr val="543A8B"/>
                </a:solidFill>
                <a:latin typeface="Arial"/>
              </a:rPr>
              <a:t>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6928" y="6309360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6B6673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182880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kern="0" spc="-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mercado </a:t>
            </a:r>
            <a:r>
              <a:rPr lang="en-US" sz="4400" b="1" kern="0" spc="-14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já</a:t>
            </a:r>
            <a:r>
              <a:rPr lang="en-US" sz="4400" b="1" kern="0" spc="-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400" b="1" kern="0" spc="-14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existe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1371261" y="2650913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kern="0" spc="-140" dirty="0">
                <a:solidFill>
                  <a:srgbClr val="F3E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tecnologia </a:t>
            </a:r>
            <a:r>
              <a:rPr lang="en-US" sz="4400" b="1" kern="0" spc="-140" dirty="0" err="1">
                <a:solidFill>
                  <a:srgbClr val="F3E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já</a:t>
            </a:r>
            <a:r>
              <a:rPr lang="en-US" sz="4400" b="1" kern="0" spc="-140" dirty="0">
                <a:solidFill>
                  <a:srgbClr val="F3E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400" b="1" kern="0" spc="-140" dirty="0" err="1">
                <a:solidFill>
                  <a:srgbClr val="F3E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134194" y="3716868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Vamos construir juntos?</a:t>
            </a:r>
            <a:endParaRPr lang="en-US" sz="2300" dirty="0"/>
          </a:p>
        </p:txBody>
      </p:sp>
      <p:pic>
        <p:nvPicPr>
          <p:cNvPr id="6" name="Image 0" descr="img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85" y="3429000"/>
            <a:ext cx="4281230" cy="29968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1086</Words>
  <Application>Microsoft Office PowerPoint</Application>
  <PresentationFormat>Widescreen</PresentationFormat>
  <Paragraphs>152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Store + SO Espacial</dc:title>
  <dc:subject>PptxGenJS Presentation</dc:subject>
  <dc:creator>Eduardo Lopes</dc:creator>
  <cp:lastModifiedBy>FABIANA DIAS BARBOSA NASCIMENTO</cp:lastModifiedBy>
  <cp:revision>14</cp:revision>
  <dcterms:created xsi:type="dcterms:W3CDTF">2026-08-28T00:09:54Z</dcterms:created>
  <dcterms:modified xsi:type="dcterms:W3CDTF">2026-09-30T22:06:21Z</dcterms:modified>
</cp:coreProperties>
</file>