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al Unicode" panose="020B0604020202020204" charset="-128"/>
      <p:regular r:id="rId12"/>
    </p:embeddedFont>
    <p:embeddedFont>
      <p:font typeface="Arial Unicode Bold" panose="020B0604020202020204" charset="-128"/>
      <p:regular r:id="rId13"/>
    </p:embeddedFont>
    <p:embeddedFont>
      <p:font typeface="Gagalin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jpeg"/><Relationship Id="rId7" Type="http://schemas.openxmlformats.org/officeDocument/2006/relationships/image" Target="../media/image33.sv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40.png"/><Relationship Id="rId7" Type="http://schemas.openxmlformats.org/officeDocument/2006/relationships/image" Target="../media/image7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svg"/><Relationship Id="rId10" Type="http://schemas.openxmlformats.org/officeDocument/2006/relationships/image" Target="../media/image5.png"/><Relationship Id="rId4" Type="http://schemas.openxmlformats.org/officeDocument/2006/relationships/image" Target="../media/image6.svg"/><Relationship Id="rId9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31459" y="-348503"/>
            <a:ext cx="12211531" cy="10701277"/>
          </a:xfrm>
          <a:custGeom>
            <a:avLst/>
            <a:gdLst/>
            <a:ahLst/>
            <a:cxnLst/>
            <a:rect l="l" t="t" r="r" b="b"/>
            <a:pathLst>
              <a:path w="12211531" h="10701277">
                <a:moveTo>
                  <a:pt x="0" y="0"/>
                </a:moveTo>
                <a:lnTo>
                  <a:pt x="12211531" y="0"/>
                </a:lnTo>
                <a:lnTo>
                  <a:pt x="12211531" y="10701277"/>
                </a:lnTo>
                <a:lnTo>
                  <a:pt x="0" y="107012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703" r="-1570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8404725" y="-282730"/>
            <a:ext cx="9883275" cy="10569730"/>
            <a:chOff x="0" y="0"/>
            <a:chExt cx="2603003" cy="27837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3003" cy="2783797"/>
            </a:xfrm>
            <a:custGeom>
              <a:avLst/>
              <a:gdLst/>
              <a:ahLst/>
              <a:cxnLst/>
              <a:rect l="l" t="t" r="r" b="b"/>
              <a:pathLst>
                <a:path w="2603003" h="2783797">
                  <a:moveTo>
                    <a:pt x="0" y="0"/>
                  </a:moveTo>
                  <a:lnTo>
                    <a:pt x="2603003" y="0"/>
                  </a:lnTo>
                  <a:lnTo>
                    <a:pt x="2603003" y="2783797"/>
                  </a:lnTo>
                  <a:lnTo>
                    <a:pt x="0" y="2783797"/>
                  </a:lnTo>
                  <a:close/>
                </a:path>
              </a:pathLst>
            </a:custGeom>
            <a:solidFill>
              <a:srgbClr val="FCFFE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603003" cy="2821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5400000" flipV="1">
            <a:off x="2420303" y="3849053"/>
            <a:ext cx="10437278" cy="2438616"/>
          </a:xfrm>
          <a:custGeom>
            <a:avLst/>
            <a:gdLst/>
            <a:ahLst/>
            <a:cxnLst/>
            <a:rect l="l" t="t" r="r" b="b"/>
            <a:pathLst>
              <a:path w="10437278" h="2438616">
                <a:moveTo>
                  <a:pt x="0" y="2438616"/>
                </a:moveTo>
                <a:lnTo>
                  <a:pt x="10437278" y="2438616"/>
                </a:lnTo>
                <a:lnTo>
                  <a:pt x="10437278" y="0"/>
                </a:lnTo>
                <a:lnTo>
                  <a:pt x="0" y="0"/>
                </a:lnTo>
                <a:lnTo>
                  <a:pt x="0" y="24386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-1373334">
            <a:off x="14127630" y="-3529685"/>
            <a:ext cx="4331874" cy="8610606"/>
            <a:chOff x="0" y="0"/>
            <a:chExt cx="3198876" cy="6358509"/>
          </a:xfrm>
        </p:grpSpPr>
        <p:sp>
          <p:nvSpPr>
            <p:cNvPr id="8" name="Freeform 8"/>
            <p:cNvSpPr/>
            <p:nvPr/>
          </p:nvSpPr>
          <p:spPr>
            <a:xfrm rot="-10717493">
              <a:off x="-56061" y="41831"/>
              <a:ext cx="3251602" cy="6349736"/>
            </a:xfrm>
            <a:custGeom>
              <a:avLst/>
              <a:gdLst/>
              <a:ahLst/>
              <a:cxnLst/>
              <a:rect l="l" t="t" r="r" b="b"/>
              <a:pathLst>
                <a:path w="3251602" h="6349736">
                  <a:moveTo>
                    <a:pt x="152529" y="6349736"/>
                  </a:moveTo>
                  <a:cubicBezTo>
                    <a:pt x="1905640" y="6307652"/>
                    <a:pt x="3292752" y="4852307"/>
                    <a:pt x="3250669" y="3099196"/>
                  </a:cubicBezTo>
                  <a:cubicBezTo>
                    <a:pt x="3208586" y="1346085"/>
                    <a:pt x="1753238" y="-41153"/>
                    <a:pt x="0" y="933"/>
                  </a:cubicBezTo>
                  <a:lnTo>
                    <a:pt x="30771" y="1939027"/>
                  </a:lnTo>
                  <a:cubicBezTo>
                    <a:pt x="708883" y="1922749"/>
                    <a:pt x="1271701" y="2459180"/>
                    <a:pt x="1287979" y="3137291"/>
                  </a:cubicBezTo>
                  <a:cubicBezTo>
                    <a:pt x="1304257" y="3815403"/>
                    <a:pt x="767826" y="4378221"/>
                    <a:pt x="89714" y="4394499"/>
                  </a:cubicBezTo>
                  <a:lnTo>
                    <a:pt x="152529" y="6349736"/>
                  </a:lnTo>
                  <a:close/>
                </a:path>
              </a:pathLst>
            </a:custGeom>
            <a:blipFill>
              <a:blip r:embed="rId4"/>
              <a:stretch>
                <a:fillRect l="-72685" t="-1185" r="-74516" b="-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3198749" cy="6358509"/>
            </a:xfrm>
            <a:custGeom>
              <a:avLst/>
              <a:gdLst/>
              <a:ahLst/>
              <a:cxnLst/>
              <a:rect l="l" t="t" r="r" b="b"/>
              <a:pathLst>
                <a:path w="3198749" h="6358509">
                  <a:moveTo>
                    <a:pt x="3183128" y="6358509"/>
                  </a:moveTo>
                  <a:lnTo>
                    <a:pt x="3179318" y="6358509"/>
                  </a:lnTo>
                  <a:cubicBezTo>
                    <a:pt x="2750185" y="6358509"/>
                    <a:pt x="2333752" y="6274435"/>
                    <a:pt x="1941830" y="6108700"/>
                  </a:cubicBezTo>
                  <a:cubicBezTo>
                    <a:pt x="1563243" y="5948553"/>
                    <a:pt x="1223264" y="5719318"/>
                    <a:pt x="931291" y="5427345"/>
                  </a:cubicBezTo>
                  <a:cubicBezTo>
                    <a:pt x="639318" y="5135372"/>
                    <a:pt x="410083" y="4795393"/>
                    <a:pt x="249936" y="4416806"/>
                  </a:cubicBezTo>
                  <a:cubicBezTo>
                    <a:pt x="84074" y="4024757"/>
                    <a:pt x="0" y="3608451"/>
                    <a:pt x="0" y="3179191"/>
                  </a:cubicBezTo>
                  <a:cubicBezTo>
                    <a:pt x="0" y="2749931"/>
                    <a:pt x="84074" y="2333625"/>
                    <a:pt x="249809" y="1941703"/>
                  </a:cubicBezTo>
                  <a:cubicBezTo>
                    <a:pt x="409956" y="1563116"/>
                    <a:pt x="639191" y="1223137"/>
                    <a:pt x="931164" y="931164"/>
                  </a:cubicBezTo>
                  <a:cubicBezTo>
                    <a:pt x="1223137" y="639191"/>
                    <a:pt x="1563116" y="409956"/>
                    <a:pt x="1941703" y="249809"/>
                  </a:cubicBezTo>
                  <a:cubicBezTo>
                    <a:pt x="2333625" y="84074"/>
                    <a:pt x="2750058" y="0"/>
                    <a:pt x="3179191" y="0"/>
                  </a:cubicBezTo>
                  <a:lnTo>
                    <a:pt x="3183001" y="0"/>
                  </a:lnTo>
                  <a:lnTo>
                    <a:pt x="3183001" y="3810"/>
                  </a:lnTo>
                  <a:lnTo>
                    <a:pt x="3198749" y="1964055"/>
                  </a:lnTo>
                  <a:lnTo>
                    <a:pt x="3194812" y="1964055"/>
                  </a:lnTo>
                  <a:cubicBezTo>
                    <a:pt x="2867787" y="1964055"/>
                    <a:pt x="2560320" y="2091436"/>
                    <a:pt x="2329180" y="2322576"/>
                  </a:cubicBezTo>
                  <a:cubicBezTo>
                    <a:pt x="2097913" y="2553843"/>
                    <a:pt x="1970659" y="2861183"/>
                    <a:pt x="1970659" y="3188208"/>
                  </a:cubicBezTo>
                  <a:cubicBezTo>
                    <a:pt x="1970659" y="3515233"/>
                    <a:pt x="2098040" y="3822700"/>
                    <a:pt x="2329180" y="4053840"/>
                  </a:cubicBezTo>
                  <a:cubicBezTo>
                    <a:pt x="2560447" y="4285107"/>
                    <a:pt x="2867787" y="4412361"/>
                    <a:pt x="3194812" y="4412361"/>
                  </a:cubicBezTo>
                  <a:lnTo>
                    <a:pt x="3198749" y="4412361"/>
                  </a:lnTo>
                  <a:lnTo>
                    <a:pt x="3198749" y="4416298"/>
                  </a:lnTo>
                  <a:lnTo>
                    <a:pt x="3183128" y="6358509"/>
                  </a:lnTo>
                  <a:close/>
                  <a:moveTo>
                    <a:pt x="3175381" y="7747"/>
                  </a:moveTo>
                  <a:cubicBezTo>
                    <a:pt x="2748534" y="8255"/>
                    <a:pt x="2334514" y="92075"/>
                    <a:pt x="1944751" y="256921"/>
                  </a:cubicBezTo>
                  <a:cubicBezTo>
                    <a:pt x="1567053" y="416687"/>
                    <a:pt x="1227963" y="645287"/>
                    <a:pt x="936625" y="936625"/>
                  </a:cubicBezTo>
                  <a:cubicBezTo>
                    <a:pt x="645414" y="1227836"/>
                    <a:pt x="416687" y="1567053"/>
                    <a:pt x="256921" y="1944751"/>
                  </a:cubicBezTo>
                  <a:cubicBezTo>
                    <a:pt x="91567" y="2335784"/>
                    <a:pt x="7747" y="2751074"/>
                    <a:pt x="7747" y="3179191"/>
                  </a:cubicBezTo>
                  <a:cubicBezTo>
                    <a:pt x="7747" y="3607308"/>
                    <a:pt x="91567" y="4022725"/>
                    <a:pt x="256921" y="4413631"/>
                  </a:cubicBezTo>
                  <a:cubicBezTo>
                    <a:pt x="416687" y="4791329"/>
                    <a:pt x="645287" y="5130419"/>
                    <a:pt x="936625" y="5421757"/>
                  </a:cubicBezTo>
                  <a:cubicBezTo>
                    <a:pt x="1227836" y="5712968"/>
                    <a:pt x="1567053" y="5941695"/>
                    <a:pt x="1944751" y="6101461"/>
                  </a:cubicBezTo>
                  <a:cubicBezTo>
                    <a:pt x="2334514" y="6266307"/>
                    <a:pt x="2748534" y="6350127"/>
                    <a:pt x="3175381" y="6350635"/>
                  </a:cubicBezTo>
                  <a:lnTo>
                    <a:pt x="3191129" y="4420108"/>
                  </a:lnTo>
                  <a:cubicBezTo>
                    <a:pt x="2863469" y="4419092"/>
                    <a:pt x="2555621" y="4291076"/>
                    <a:pt x="2323846" y="4059301"/>
                  </a:cubicBezTo>
                  <a:cubicBezTo>
                    <a:pt x="2091182" y="3826637"/>
                    <a:pt x="1963039" y="3517265"/>
                    <a:pt x="1963039" y="3188208"/>
                  </a:cubicBezTo>
                  <a:cubicBezTo>
                    <a:pt x="1963039" y="2859151"/>
                    <a:pt x="2091182" y="2549779"/>
                    <a:pt x="2323846" y="2317115"/>
                  </a:cubicBezTo>
                  <a:cubicBezTo>
                    <a:pt x="2555621" y="2085340"/>
                    <a:pt x="2863469" y="1957324"/>
                    <a:pt x="3191129" y="1956308"/>
                  </a:cubicBezTo>
                  <a:lnTo>
                    <a:pt x="3175381" y="7747"/>
                  </a:ln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380072" y="7200253"/>
            <a:ext cx="621518" cy="621518"/>
          </a:xfrm>
          <a:custGeom>
            <a:avLst/>
            <a:gdLst/>
            <a:ahLst/>
            <a:cxnLst/>
            <a:rect l="l" t="t" r="r" b="b"/>
            <a:pathLst>
              <a:path w="621518" h="621518">
                <a:moveTo>
                  <a:pt x="0" y="0"/>
                </a:moveTo>
                <a:lnTo>
                  <a:pt x="621518" y="0"/>
                </a:lnTo>
                <a:lnTo>
                  <a:pt x="621518" y="621518"/>
                </a:lnTo>
                <a:lnTo>
                  <a:pt x="0" y="621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8946255" y="927284"/>
            <a:ext cx="1402797" cy="1390656"/>
          </a:xfrm>
          <a:custGeom>
            <a:avLst/>
            <a:gdLst/>
            <a:ahLst/>
            <a:cxnLst/>
            <a:rect l="l" t="t" r="r" b="b"/>
            <a:pathLst>
              <a:path w="1402797" h="1390656">
                <a:moveTo>
                  <a:pt x="0" y="0"/>
                </a:moveTo>
                <a:lnTo>
                  <a:pt x="1402797" y="0"/>
                </a:lnTo>
                <a:lnTo>
                  <a:pt x="1402797" y="1390655"/>
                </a:lnTo>
                <a:lnTo>
                  <a:pt x="0" y="13906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3435" t="-11311" r="-64511" b="-8613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8168203" y="5905644"/>
            <a:ext cx="9091097" cy="70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3"/>
              </a:lnSpc>
            </a:pPr>
            <a:r>
              <a:rPr lang="en-US" sz="4080">
                <a:solidFill>
                  <a:srgbClr val="82C11B"/>
                </a:solidFill>
                <a:latin typeface="Gagalin"/>
                <a:ea typeface="Gagalin"/>
                <a:cs typeface="Gagalin"/>
                <a:sym typeface="Gagalin"/>
              </a:rPr>
              <a:t>da origem para o seu prato</a:t>
            </a:r>
          </a:p>
        </p:txBody>
      </p:sp>
      <p:sp>
        <p:nvSpPr>
          <p:cNvPr id="13" name="Freeform 13"/>
          <p:cNvSpPr/>
          <p:nvPr/>
        </p:nvSpPr>
        <p:spPr>
          <a:xfrm rot="-4372704">
            <a:off x="14347197" y="6277918"/>
            <a:ext cx="3331572" cy="3734733"/>
          </a:xfrm>
          <a:custGeom>
            <a:avLst/>
            <a:gdLst/>
            <a:ahLst/>
            <a:cxnLst/>
            <a:rect l="l" t="t" r="r" b="b"/>
            <a:pathLst>
              <a:path w="3331572" h="3734733">
                <a:moveTo>
                  <a:pt x="0" y="0"/>
                </a:moveTo>
                <a:lnTo>
                  <a:pt x="3331572" y="0"/>
                </a:lnTo>
                <a:lnTo>
                  <a:pt x="3331572" y="3734733"/>
                </a:lnTo>
                <a:lnTo>
                  <a:pt x="0" y="3734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9265216" y="1522802"/>
            <a:ext cx="6716860" cy="6716860"/>
          </a:xfrm>
          <a:custGeom>
            <a:avLst/>
            <a:gdLst/>
            <a:ahLst/>
            <a:cxnLst/>
            <a:rect l="l" t="t" r="r" b="b"/>
            <a:pathLst>
              <a:path w="6716860" h="6716860">
                <a:moveTo>
                  <a:pt x="0" y="0"/>
                </a:moveTo>
                <a:lnTo>
                  <a:pt x="6716859" y="0"/>
                </a:lnTo>
                <a:lnTo>
                  <a:pt x="6716859" y="6716859"/>
                </a:lnTo>
                <a:lnTo>
                  <a:pt x="0" y="6716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9433761" y="7284317"/>
            <a:ext cx="194631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A seguir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30718" y="1231528"/>
            <a:ext cx="3698709" cy="696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</a:pPr>
            <a:r>
              <a:rPr lang="en-US" sz="4011" b="1">
                <a:solidFill>
                  <a:srgbClr val="E1F0C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DEValle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18533" y="7291879"/>
            <a:ext cx="7367669" cy="1350669"/>
            <a:chOff x="0" y="0"/>
            <a:chExt cx="1940456" cy="3557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40456" cy="355732"/>
            </a:xfrm>
            <a:custGeom>
              <a:avLst/>
              <a:gdLst/>
              <a:ahLst/>
              <a:cxnLst/>
              <a:rect l="l" t="t" r="r" b="b"/>
              <a:pathLst>
                <a:path w="1940456" h="355732">
                  <a:moveTo>
                    <a:pt x="105080" y="0"/>
                  </a:moveTo>
                  <a:lnTo>
                    <a:pt x="1835376" y="0"/>
                  </a:lnTo>
                  <a:cubicBezTo>
                    <a:pt x="1893410" y="0"/>
                    <a:pt x="1940456" y="47046"/>
                    <a:pt x="1940456" y="105080"/>
                  </a:cubicBezTo>
                  <a:lnTo>
                    <a:pt x="1940456" y="250652"/>
                  </a:lnTo>
                  <a:cubicBezTo>
                    <a:pt x="1940456" y="308686"/>
                    <a:pt x="1893410" y="355732"/>
                    <a:pt x="1835376" y="355732"/>
                  </a:cubicBezTo>
                  <a:lnTo>
                    <a:pt x="105080" y="355732"/>
                  </a:lnTo>
                  <a:cubicBezTo>
                    <a:pt x="47046" y="355732"/>
                    <a:pt x="0" y="308686"/>
                    <a:pt x="0" y="250652"/>
                  </a:cubicBezTo>
                  <a:lnTo>
                    <a:pt x="0" y="105080"/>
                  </a:lnTo>
                  <a:cubicBezTo>
                    <a:pt x="0" y="47046"/>
                    <a:pt x="47046" y="0"/>
                    <a:pt x="10508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40456" cy="393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799775">
            <a:off x="-3317656" y="2488523"/>
            <a:ext cx="7778603" cy="8226433"/>
          </a:xfrm>
          <a:custGeom>
            <a:avLst/>
            <a:gdLst/>
            <a:ahLst/>
            <a:cxnLst/>
            <a:rect l="l" t="t" r="r" b="b"/>
            <a:pathLst>
              <a:path w="7778603" h="8226433">
                <a:moveTo>
                  <a:pt x="0" y="0"/>
                </a:moveTo>
                <a:lnTo>
                  <a:pt x="7778603" y="0"/>
                </a:lnTo>
                <a:lnTo>
                  <a:pt x="7778603" y="8226432"/>
                </a:lnTo>
                <a:lnTo>
                  <a:pt x="0" y="82264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1028700" y="1652520"/>
            <a:ext cx="7061944" cy="7061944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0"/>
                  </a:moveTo>
                  <a:cubicBezTo>
                    <a:pt x="6350000" y="1226820"/>
                    <a:pt x="6350000" y="2456180"/>
                    <a:pt x="6350000" y="3683000"/>
                  </a:cubicBezTo>
                  <a:lnTo>
                    <a:pt x="6223000" y="3683000"/>
                  </a:lnTo>
                  <a:cubicBezTo>
                    <a:pt x="6223000" y="3796030"/>
                    <a:pt x="6223000" y="3950970"/>
                    <a:pt x="6223000" y="4064000"/>
                  </a:cubicBezTo>
                  <a:lnTo>
                    <a:pt x="6096000" y="4064000"/>
                  </a:lnTo>
                  <a:cubicBezTo>
                    <a:pt x="6096000" y="4177030"/>
                    <a:pt x="6096000" y="4331970"/>
                    <a:pt x="6096000" y="4445000"/>
                  </a:cubicBezTo>
                  <a:lnTo>
                    <a:pt x="5969000" y="4445000"/>
                  </a:lnTo>
                  <a:cubicBezTo>
                    <a:pt x="5969000" y="4508500"/>
                    <a:pt x="5969000" y="4635500"/>
                    <a:pt x="5969000" y="4699000"/>
                  </a:cubicBezTo>
                  <a:lnTo>
                    <a:pt x="5842000" y="4699000"/>
                  </a:lnTo>
                  <a:cubicBezTo>
                    <a:pt x="5842000" y="4762500"/>
                    <a:pt x="5842000" y="4889500"/>
                    <a:pt x="5842000" y="4953000"/>
                  </a:cubicBezTo>
                  <a:lnTo>
                    <a:pt x="5715000" y="4953000"/>
                  </a:lnTo>
                  <a:lnTo>
                    <a:pt x="5715000" y="5080000"/>
                  </a:lnTo>
                  <a:lnTo>
                    <a:pt x="5588000" y="5080000"/>
                  </a:lnTo>
                  <a:lnTo>
                    <a:pt x="5588000" y="5207000"/>
                  </a:lnTo>
                  <a:lnTo>
                    <a:pt x="5461000" y="5207000"/>
                  </a:lnTo>
                  <a:lnTo>
                    <a:pt x="5461000" y="5334000"/>
                  </a:lnTo>
                  <a:lnTo>
                    <a:pt x="5334000" y="5334000"/>
                  </a:lnTo>
                  <a:lnTo>
                    <a:pt x="5334000" y="5461000"/>
                  </a:lnTo>
                  <a:lnTo>
                    <a:pt x="5207000" y="5461000"/>
                  </a:lnTo>
                  <a:lnTo>
                    <a:pt x="5207000" y="5588000"/>
                  </a:lnTo>
                  <a:lnTo>
                    <a:pt x="5080000" y="5588000"/>
                  </a:lnTo>
                  <a:lnTo>
                    <a:pt x="5080000" y="5715000"/>
                  </a:lnTo>
                  <a:lnTo>
                    <a:pt x="4953000" y="5715000"/>
                  </a:lnTo>
                  <a:lnTo>
                    <a:pt x="4953000" y="5842000"/>
                  </a:lnTo>
                  <a:cubicBezTo>
                    <a:pt x="4889500" y="5842000"/>
                    <a:pt x="4762500" y="5842000"/>
                    <a:pt x="4699000" y="5842000"/>
                  </a:cubicBezTo>
                  <a:lnTo>
                    <a:pt x="4699000" y="5969000"/>
                  </a:lnTo>
                  <a:cubicBezTo>
                    <a:pt x="4585970" y="5969000"/>
                    <a:pt x="4431030" y="5969000"/>
                    <a:pt x="4318000" y="5969000"/>
                  </a:cubicBezTo>
                  <a:lnTo>
                    <a:pt x="4318000" y="6096000"/>
                  </a:lnTo>
                  <a:cubicBezTo>
                    <a:pt x="4159250" y="6096000"/>
                    <a:pt x="3968750" y="6096000"/>
                    <a:pt x="3810000" y="6096000"/>
                  </a:cubicBezTo>
                  <a:lnTo>
                    <a:pt x="3810000" y="6223000"/>
                  </a:lnTo>
                  <a:cubicBezTo>
                    <a:pt x="3696970" y="6223000"/>
                    <a:pt x="3542030" y="6223000"/>
                    <a:pt x="3429000" y="6223000"/>
                  </a:cubicBezTo>
                  <a:lnTo>
                    <a:pt x="3429000" y="6350000"/>
                  </a:lnTo>
                  <a:lnTo>
                    <a:pt x="3302000" y="6350000"/>
                  </a:lnTo>
                  <a:cubicBezTo>
                    <a:pt x="3302000" y="5039360"/>
                    <a:pt x="3302000" y="3723640"/>
                    <a:pt x="3302000" y="2413000"/>
                  </a:cubicBezTo>
                  <a:lnTo>
                    <a:pt x="3429000" y="2413000"/>
                  </a:lnTo>
                  <a:cubicBezTo>
                    <a:pt x="3429000" y="2299970"/>
                    <a:pt x="3429000" y="2145030"/>
                    <a:pt x="3429000" y="2032000"/>
                  </a:cubicBezTo>
                  <a:lnTo>
                    <a:pt x="3556000" y="2032000"/>
                  </a:lnTo>
                  <a:cubicBezTo>
                    <a:pt x="3556000" y="1968500"/>
                    <a:pt x="3556000" y="1841500"/>
                    <a:pt x="3556000" y="1778000"/>
                  </a:cubicBezTo>
                  <a:lnTo>
                    <a:pt x="3683000" y="1778000"/>
                  </a:lnTo>
                  <a:cubicBezTo>
                    <a:pt x="3683000" y="1714500"/>
                    <a:pt x="3683000" y="1587500"/>
                    <a:pt x="3683000" y="1524000"/>
                  </a:cubicBezTo>
                  <a:lnTo>
                    <a:pt x="3810000" y="1524000"/>
                  </a:lnTo>
                  <a:lnTo>
                    <a:pt x="3810000" y="1397000"/>
                  </a:lnTo>
                  <a:lnTo>
                    <a:pt x="3937000" y="1397000"/>
                  </a:lnTo>
                  <a:lnTo>
                    <a:pt x="3937000" y="1270000"/>
                  </a:lnTo>
                  <a:lnTo>
                    <a:pt x="4064000" y="1270000"/>
                  </a:lnTo>
                  <a:lnTo>
                    <a:pt x="4064000" y="1143000"/>
                  </a:lnTo>
                  <a:lnTo>
                    <a:pt x="4191000" y="1143000"/>
                  </a:lnTo>
                  <a:lnTo>
                    <a:pt x="4191000" y="1016000"/>
                  </a:lnTo>
                  <a:lnTo>
                    <a:pt x="4318000" y="1016000"/>
                  </a:lnTo>
                  <a:lnTo>
                    <a:pt x="4318000" y="889000"/>
                  </a:lnTo>
                  <a:lnTo>
                    <a:pt x="4445000" y="889000"/>
                  </a:lnTo>
                  <a:lnTo>
                    <a:pt x="4445000" y="762000"/>
                  </a:lnTo>
                  <a:cubicBezTo>
                    <a:pt x="4508500" y="762000"/>
                    <a:pt x="4635500" y="762000"/>
                    <a:pt x="4699000" y="762000"/>
                  </a:cubicBezTo>
                  <a:lnTo>
                    <a:pt x="4699000" y="635000"/>
                  </a:lnTo>
                  <a:lnTo>
                    <a:pt x="4826000" y="635000"/>
                  </a:lnTo>
                  <a:lnTo>
                    <a:pt x="4826000" y="508000"/>
                  </a:lnTo>
                  <a:cubicBezTo>
                    <a:pt x="4889500" y="508000"/>
                    <a:pt x="5016500" y="508000"/>
                    <a:pt x="5080000" y="508000"/>
                  </a:cubicBezTo>
                  <a:lnTo>
                    <a:pt x="5080000" y="381000"/>
                  </a:lnTo>
                  <a:cubicBezTo>
                    <a:pt x="5193030" y="381000"/>
                    <a:pt x="5347970" y="381000"/>
                    <a:pt x="5461000" y="381000"/>
                  </a:cubicBezTo>
                  <a:lnTo>
                    <a:pt x="5461000" y="254000"/>
                  </a:lnTo>
                  <a:cubicBezTo>
                    <a:pt x="5619750" y="254000"/>
                    <a:pt x="5810250" y="254000"/>
                    <a:pt x="5969000" y="254000"/>
                  </a:cubicBezTo>
                  <a:lnTo>
                    <a:pt x="5969000" y="127000"/>
                  </a:lnTo>
                  <a:cubicBezTo>
                    <a:pt x="6032500" y="127000"/>
                    <a:pt x="6159500" y="127000"/>
                    <a:pt x="6223000" y="127000"/>
                  </a:cubicBezTo>
                  <a:lnTo>
                    <a:pt x="6223000" y="0"/>
                  </a:lnTo>
                  <a:lnTo>
                    <a:pt x="6350000" y="0"/>
                  </a:lnTo>
                  <a:close/>
                  <a:moveTo>
                    <a:pt x="2921000" y="2286000"/>
                  </a:moveTo>
                  <a:cubicBezTo>
                    <a:pt x="2921000" y="2222500"/>
                    <a:pt x="2921000" y="2095500"/>
                    <a:pt x="2921000" y="2032000"/>
                  </a:cubicBezTo>
                  <a:lnTo>
                    <a:pt x="2794000" y="2032000"/>
                  </a:lnTo>
                  <a:cubicBezTo>
                    <a:pt x="2794000" y="1968500"/>
                    <a:pt x="2794000" y="1841500"/>
                    <a:pt x="2794000" y="1778000"/>
                  </a:cubicBezTo>
                  <a:lnTo>
                    <a:pt x="2667000" y="1778000"/>
                  </a:lnTo>
                  <a:cubicBezTo>
                    <a:pt x="2667000" y="1714500"/>
                    <a:pt x="2667000" y="1587500"/>
                    <a:pt x="2667000" y="1524000"/>
                  </a:cubicBezTo>
                  <a:lnTo>
                    <a:pt x="2540000" y="1524000"/>
                  </a:lnTo>
                  <a:lnTo>
                    <a:pt x="2540000" y="1397000"/>
                  </a:lnTo>
                  <a:lnTo>
                    <a:pt x="2413000" y="1397000"/>
                  </a:lnTo>
                  <a:lnTo>
                    <a:pt x="2413000" y="1270000"/>
                  </a:lnTo>
                  <a:lnTo>
                    <a:pt x="2286000" y="1270000"/>
                  </a:lnTo>
                  <a:lnTo>
                    <a:pt x="2286000" y="1143000"/>
                  </a:lnTo>
                  <a:lnTo>
                    <a:pt x="2159000" y="1143000"/>
                  </a:lnTo>
                  <a:lnTo>
                    <a:pt x="2159000" y="1016000"/>
                  </a:lnTo>
                  <a:lnTo>
                    <a:pt x="2032000" y="1016000"/>
                  </a:lnTo>
                  <a:lnTo>
                    <a:pt x="2032000" y="889000"/>
                  </a:lnTo>
                  <a:lnTo>
                    <a:pt x="1905000" y="889000"/>
                  </a:lnTo>
                  <a:lnTo>
                    <a:pt x="1905000" y="762000"/>
                  </a:lnTo>
                  <a:cubicBezTo>
                    <a:pt x="1841500" y="762000"/>
                    <a:pt x="1714500" y="762000"/>
                    <a:pt x="1651000" y="762000"/>
                  </a:cubicBezTo>
                  <a:lnTo>
                    <a:pt x="1651000" y="635000"/>
                  </a:lnTo>
                  <a:lnTo>
                    <a:pt x="1524000" y="635000"/>
                  </a:lnTo>
                  <a:lnTo>
                    <a:pt x="1524000" y="508000"/>
                  </a:lnTo>
                  <a:cubicBezTo>
                    <a:pt x="1460500" y="508000"/>
                    <a:pt x="1333500" y="508000"/>
                    <a:pt x="1270000" y="508000"/>
                  </a:cubicBezTo>
                  <a:lnTo>
                    <a:pt x="1270000" y="381000"/>
                  </a:lnTo>
                  <a:cubicBezTo>
                    <a:pt x="1156970" y="381000"/>
                    <a:pt x="1002030" y="381000"/>
                    <a:pt x="889000" y="381000"/>
                  </a:cubicBezTo>
                  <a:lnTo>
                    <a:pt x="889000" y="254000"/>
                  </a:lnTo>
                  <a:cubicBezTo>
                    <a:pt x="730250" y="254000"/>
                    <a:pt x="539750" y="254000"/>
                    <a:pt x="381000" y="254000"/>
                  </a:cubicBezTo>
                  <a:lnTo>
                    <a:pt x="381000" y="127000"/>
                  </a:lnTo>
                  <a:cubicBezTo>
                    <a:pt x="317500" y="127000"/>
                    <a:pt x="190500" y="127000"/>
                    <a:pt x="127000" y="127000"/>
                  </a:cubicBezTo>
                  <a:lnTo>
                    <a:pt x="127000" y="0"/>
                  </a:lnTo>
                  <a:lnTo>
                    <a:pt x="0" y="0"/>
                  </a:lnTo>
                  <a:cubicBezTo>
                    <a:pt x="0" y="1226820"/>
                    <a:pt x="0" y="2456180"/>
                    <a:pt x="0" y="3683000"/>
                  </a:cubicBezTo>
                  <a:lnTo>
                    <a:pt x="127000" y="3683000"/>
                  </a:lnTo>
                  <a:cubicBezTo>
                    <a:pt x="127000" y="3796030"/>
                    <a:pt x="127000" y="3950970"/>
                    <a:pt x="127000" y="4064000"/>
                  </a:cubicBezTo>
                  <a:lnTo>
                    <a:pt x="254000" y="4064000"/>
                  </a:lnTo>
                  <a:cubicBezTo>
                    <a:pt x="254000" y="4177030"/>
                    <a:pt x="254000" y="4331970"/>
                    <a:pt x="254000" y="4445000"/>
                  </a:cubicBezTo>
                  <a:lnTo>
                    <a:pt x="381000" y="4445000"/>
                  </a:lnTo>
                  <a:cubicBezTo>
                    <a:pt x="381000" y="4508500"/>
                    <a:pt x="381000" y="4635500"/>
                    <a:pt x="381000" y="4699000"/>
                  </a:cubicBezTo>
                  <a:lnTo>
                    <a:pt x="508000" y="4699000"/>
                  </a:lnTo>
                  <a:cubicBezTo>
                    <a:pt x="508000" y="4762500"/>
                    <a:pt x="508000" y="4889500"/>
                    <a:pt x="508000" y="4953000"/>
                  </a:cubicBezTo>
                  <a:lnTo>
                    <a:pt x="635000" y="4953000"/>
                  </a:lnTo>
                  <a:lnTo>
                    <a:pt x="635000" y="5080000"/>
                  </a:lnTo>
                  <a:lnTo>
                    <a:pt x="762000" y="5080000"/>
                  </a:lnTo>
                  <a:lnTo>
                    <a:pt x="762000" y="5207000"/>
                  </a:lnTo>
                  <a:lnTo>
                    <a:pt x="889000" y="5207000"/>
                  </a:lnTo>
                  <a:lnTo>
                    <a:pt x="889000" y="5334000"/>
                  </a:lnTo>
                  <a:lnTo>
                    <a:pt x="1016000" y="5334000"/>
                  </a:lnTo>
                  <a:lnTo>
                    <a:pt x="1016000" y="5461000"/>
                  </a:lnTo>
                  <a:lnTo>
                    <a:pt x="1143000" y="5461000"/>
                  </a:lnTo>
                  <a:lnTo>
                    <a:pt x="1143000" y="5588000"/>
                  </a:lnTo>
                  <a:lnTo>
                    <a:pt x="1270000" y="5588000"/>
                  </a:lnTo>
                  <a:lnTo>
                    <a:pt x="1270000" y="5715000"/>
                  </a:lnTo>
                  <a:lnTo>
                    <a:pt x="1397000" y="5715000"/>
                  </a:lnTo>
                  <a:lnTo>
                    <a:pt x="1397000" y="5842000"/>
                  </a:lnTo>
                  <a:cubicBezTo>
                    <a:pt x="1460500" y="5842000"/>
                    <a:pt x="1587500" y="5842000"/>
                    <a:pt x="1651000" y="5842000"/>
                  </a:cubicBezTo>
                  <a:lnTo>
                    <a:pt x="1651000" y="5969000"/>
                  </a:lnTo>
                  <a:cubicBezTo>
                    <a:pt x="1764030" y="5969000"/>
                    <a:pt x="1918970" y="5969000"/>
                    <a:pt x="2032000" y="5969000"/>
                  </a:cubicBezTo>
                  <a:lnTo>
                    <a:pt x="2032000" y="6096000"/>
                  </a:lnTo>
                  <a:cubicBezTo>
                    <a:pt x="2190750" y="6096000"/>
                    <a:pt x="2381250" y="6096000"/>
                    <a:pt x="2540000" y="6096000"/>
                  </a:cubicBezTo>
                  <a:lnTo>
                    <a:pt x="2540000" y="6223000"/>
                  </a:lnTo>
                  <a:cubicBezTo>
                    <a:pt x="2653030" y="6223000"/>
                    <a:pt x="2807970" y="6223000"/>
                    <a:pt x="2921000" y="6223000"/>
                  </a:cubicBezTo>
                  <a:lnTo>
                    <a:pt x="2921000" y="6350000"/>
                  </a:lnTo>
                  <a:lnTo>
                    <a:pt x="3048000" y="6350000"/>
                  </a:lnTo>
                  <a:cubicBezTo>
                    <a:pt x="3048000" y="5039360"/>
                    <a:pt x="3048000" y="3723640"/>
                    <a:pt x="3048000" y="2413000"/>
                  </a:cubicBezTo>
                  <a:lnTo>
                    <a:pt x="2921000" y="2413000"/>
                  </a:lnTo>
                  <a:lnTo>
                    <a:pt x="2921000" y="2286000"/>
                  </a:lnTo>
                  <a:close/>
                </a:path>
              </a:pathLst>
            </a:custGeom>
            <a:blipFill>
              <a:blip r:embed="rId3"/>
              <a:stretch>
                <a:fillRect l="-20876" r="-2087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90644" y="7124711"/>
            <a:ext cx="1685004" cy="168500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047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845603" y="2912835"/>
            <a:ext cx="3455845" cy="345584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432992" y="3500224"/>
            <a:ext cx="2281067" cy="228106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414303" y="7404136"/>
            <a:ext cx="1037686" cy="933917"/>
          </a:xfrm>
          <a:custGeom>
            <a:avLst/>
            <a:gdLst/>
            <a:ahLst/>
            <a:cxnLst/>
            <a:rect l="l" t="t" r="r" b="b"/>
            <a:pathLst>
              <a:path w="1037686" h="933917">
                <a:moveTo>
                  <a:pt x="0" y="0"/>
                </a:moveTo>
                <a:lnTo>
                  <a:pt x="1037686" y="0"/>
                </a:lnTo>
                <a:lnTo>
                  <a:pt x="1037686" y="933917"/>
                </a:lnTo>
                <a:lnTo>
                  <a:pt x="0" y="9339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9475631" y="2196555"/>
            <a:ext cx="7012700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O problema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75631" y="3721207"/>
            <a:ext cx="6383424" cy="238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Hoje o alimento sai da lavoura ou do barco, passa por beneficiamento, embalagem, atacado e distribuição, e só então vira prato.</a:t>
            </a:r>
          </a:p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endParaRPr lang="en-US" sz="2299" u="none" strike="noStrike">
              <a:solidFill>
                <a:srgbClr val="407709"/>
              </a:solidFill>
              <a:latin typeface="Arial Unicode"/>
              <a:ea typeface="Arial Unicode"/>
              <a:cs typeface="Arial Unicode"/>
              <a:sym typeface="Arial Unicode"/>
            </a:endParaRPr>
          </a:p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Cada etapa acrescenta custo, tempo e distância entre quem produz e quem prepara.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47663" y="7548748"/>
            <a:ext cx="5807182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 u="none" strike="noStrike">
                <a:solidFill>
                  <a:srgbClr val="E1F0CF"/>
                </a:solidFill>
                <a:latin typeface="Arial Unicode"/>
                <a:ea typeface="Arial Unicode"/>
                <a:cs typeface="Arial Unicode"/>
                <a:sym typeface="Arial Unicode"/>
              </a:rPr>
              <a:t>Produtor recebe pouco, restaurante paga caro, e o alimento perde frescor no caminho.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1585" y="3700116"/>
            <a:ext cx="1521596" cy="152159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047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805392" y="5961588"/>
            <a:ext cx="5840998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6998814" y="3727445"/>
            <a:ext cx="1506389" cy="150638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047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7227414" y="5973711"/>
            <a:ext cx="5840998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561585" y="6339504"/>
            <a:ext cx="1521596" cy="152159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047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>
            <a:off x="805392" y="8695388"/>
            <a:ext cx="5840998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6998814" y="6366834"/>
            <a:ext cx="1506389" cy="150638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047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 flipV="1">
            <a:off x="7227414" y="8695388"/>
            <a:ext cx="5840998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8" name="Group 18"/>
          <p:cNvGrpSpPr/>
          <p:nvPr/>
        </p:nvGrpSpPr>
        <p:grpSpPr>
          <a:xfrm>
            <a:off x="-1379917" y="-1474840"/>
            <a:ext cx="3455845" cy="3455845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792528" y="-887451"/>
            <a:ext cx="2281067" cy="228106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809847" y="6587766"/>
            <a:ext cx="1025072" cy="1025072"/>
          </a:xfrm>
          <a:custGeom>
            <a:avLst/>
            <a:gdLst/>
            <a:ahLst/>
            <a:cxnLst/>
            <a:rect l="l" t="t" r="r" b="b"/>
            <a:pathLst>
              <a:path w="1025072" h="1025072">
                <a:moveTo>
                  <a:pt x="0" y="0"/>
                </a:moveTo>
                <a:lnTo>
                  <a:pt x="1025072" y="0"/>
                </a:lnTo>
                <a:lnTo>
                  <a:pt x="1025072" y="1025072"/>
                </a:lnTo>
                <a:lnTo>
                  <a:pt x="0" y="102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867167" y="3965307"/>
            <a:ext cx="910431" cy="910431"/>
          </a:xfrm>
          <a:custGeom>
            <a:avLst/>
            <a:gdLst/>
            <a:ahLst/>
            <a:cxnLst/>
            <a:rect l="l" t="t" r="r" b="b"/>
            <a:pathLst>
              <a:path w="910431" h="910431">
                <a:moveTo>
                  <a:pt x="0" y="0"/>
                </a:moveTo>
                <a:lnTo>
                  <a:pt x="910432" y="0"/>
                </a:lnTo>
                <a:lnTo>
                  <a:pt x="910432" y="910431"/>
                </a:lnTo>
                <a:lnTo>
                  <a:pt x="0" y="910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7195012" y="3904898"/>
            <a:ext cx="1112032" cy="1112032"/>
          </a:xfrm>
          <a:custGeom>
            <a:avLst/>
            <a:gdLst/>
            <a:ahLst/>
            <a:cxnLst/>
            <a:rect l="l" t="t" r="r" b="b"/>
            <a:pathLst>
              <a:path w="1112032" h="1112032">
                <a:moveTo>
                  <a:pt x="0" y="0"/>
                </a:moveTo>
                <a:lnTo>
                  <a:pt x="1112032" y="0"/>
                </a:lnTo>
                <a:lnTo>
                  <a:pt x="1112032" y="1112032"/>
                </a:lnTo>
                <a:lnTo>
                  <a:pt x="0" y="11120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7255982" y="6575487"/>
            <a:ext cx="992055" cy="1089082"/>
          </a:xfrm>
          <a:custGeom>
            <a:avLst/>
            <a:gdLst/>
            <a:ahLst/>
            <a:cxnLst/>
            <a:rect l="l" t="t" r="r" b="b"/>
            <a:pathLst>
              <a:path w="992055" h="1089082">
                <a:moveTo>
                  <a:pt x="0" y="0"/>
                </a:moveTo>
                <a:lnTo>
                  <a:pt x="992054" y="0"/>
                </a:lnTo>
                <a:lnTo>
                  <a:pt x="992054" y="1089082"/>
                </a:lnTo>
                <a:lnTo>
                  <a:pt x="0" y="10890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3821034" y="0"/>
            <a:ext cx="4974863" cy="10287000"/>
          </a:xfrm>
          <a:custGeom>
            <a:avLst/>
            <a:gdLst/>
            <a:ahLst/>
            <a:cxnLst/>
            <a:rect l="l" t="t" r="r" b="b"/>
            <a:pathLst>
              <a:path w="4974863" h="10287000">
                <a:moveTo>
                  <a:pt x="0" y="0"/>
                </a:moveTo>
                <a:lnTo>
                  <a:pt x="4974864" y="0"/>
                </a:lnTo>
                <a:lnTo>
                  <a:pt x="497486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9837" r="-11110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TextBox 29"/>
          <p:cNvSpPr txBox="1"/>
          <p:nvPr/>
        </p:nvSpPr>
        <p:spPr>
          <a:xfrm>
            <a:off x="2433645" y="4547315"/>
            <a:ext cx="4212745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Cadastra o que tem disponível, com preço e prazo de entrega.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433645" y="3810573"/>
            <a:ext cx="380128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Produtor cadastra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5392" y="2308798"/>
            <a:ext cx="8712142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9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Como a conexão funciona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857629" y="4547315"/>
            <a:ext cx="4097567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Monta o pedido e compara ofertas reais entre produtores.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855667" y="3822695"/>
            <a:ext cx="380128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Restaurante compra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433645" y="7258383"/>
            <a:ext cx="4212745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Restaurante publica o que vai precisar nas próximas semanas.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33645" y="6449961"/>
            <a:ext cx="380128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Demanda futura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889160" y="7258383"/>
            <a:ext cx="4179252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Produtor planeja a produção com base em pedidos reais, não em palpite.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855667" y="6462084"/>
            <a:ext cx="348813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Planejamento real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66330" y="57312"/>
            <a:ext cx="5721670" cy="3454433"/>
          </a:xfrm>
          <a:custGeom>
            <a:avLst/>
            <a:gdLst/>
            <a:ahLst/>
            <a:cxnLst/>
            <a:rect l="l" t="t" r="r" b="b"/>
            <a:pathLst>
              <a:path w="5721670" h="3454433">
                <a:moveTo>
                  <a:pt x="0" y="0"/>
                </a:moveTo>
                <a:lnTo>
                  <a:pt x="5721670" y="0"/>
                </a:lnTo>
                <a:lnTo>
                  <a:pt x="5721670" y="3454433"/>
                </a:lnTo>
                <a:lnTo>
                  <a:pt x="0" y="34544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6678572" y="2785993"/>
            <a:ext cx="5155013" cy="6472307"/>
            <a:chOff x="0" y="0"/>
            <a:chExt cx="1357699" cy="17046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57699" cy="1704641"/>
            </a:xfrm>
            <a:custGeom>
              <a:avLst/>
              <a:gdLst/>
              <a:ahLst/>
              <a:cxnLst/>
              <a:rect l="l" t="t" r="r" b="b"/>
              <a:pathLst>
                <a:path w="1357699" h="1704641">
                  <a:moveTo>
                    <a:pt x="40549" y="0"/>
                  </a:moveTo>
                  <a:lnTo>
                    <a:pt x="1317150" y="0"/>
                  </a:lnTo>
                  <a:cubicBezTo>
                    <a:pt x="1327904" y="0"/>
                    <a:pt x="1338218" y="4272"/>
                    <a:pt x="1345822" y="11877"/>
                  </a:cubicBezTo>
                  <a:cubicBezTo>
                    <a:pt x="1353427" y="19481"/>
                    <a:pt x="1357699" y="29795"/>
                    <a:pt x="1357699" y="40549"/>
                  </a:cubicBezTo>
                  <a:lnTo>
                    <a:pt x="1357699" y="1664091"/>
                  </a:lnTo>
                  <a:cubicBezTo>
                    <a:pt x="1357699" y="1686486"/>
                    <a:pt x="1339544" y="1704641"/>
                    <a:pt x="1317150" y="1704641"/>
                  </a:cubicBezTo>
                  <a:lnTo>
                    <a:pt x="40549" y="1704641"/>
                  </a:lnTo>
                  <a:cubicBezTo>
                    <a:pt x="18155" y="1704641"/>
                    <a:pt x="0" y="1686486"/>
                    <a:pt x="0" y="1664091"/>
                  </a:cubicBezTo>
                  <a:lnTo>
                    <a:pt x="0" y="40549"/>
                  </a:lnTo>
                  <a:cubicBezTo>
                    <a:pt x="0" y="18155"/>
                    <a:pt x="18155" y="0"/>
                    <a:pt x="40549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57699" cy="1742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662900" y="1009672"/>
            <a:ext cx="3186356" cy="318635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  <a:ln w="142875" cap="sq">
              <a:solidFill>
                <a:srgbClr val="82C11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104287" y="2785993"/>
            <a:ext cx="5155013" cy="6472307"/>
            <a:chOff x="0" y="0"/>
            <a:chExt cx="1357699" cy="17046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57699" cy="1704641"/>
            </a:xfrm>
            <a:custGeom>
              <a:avLst/>
              <a:gdLst/>
              <a:ahLst/>
              <a:cxnLst/>
              <a:rect l="l" t="t" r="r" b="b"/>
              <a:pathLst>
                <a:path w="1357699" h="1704641">
                  <a:moveTo>
                    <a:pt x="40549" y="0"/>
                  </a:moveTo>
                  <a:lnTo>
                    <a:pt x="1317150" y="0"/>
                  </a:lnTo>
                  <a:cubicBezTo>
                    <a:pt x="1327904" y="0"/>
                    <a:pt x="1338218" y="4272"/>
                    <a:pt x="1345822" y="11877"/>
                  </a:cubicBezTo>
                  <a:cubicBezTo>
                    <a:pt x="1353427" y="19481"/>
                    <a:pt x="1357699" y="29795"/>
                    <a:pt x="1357699" y="40549"/>
                  </a:cubicBezTo>
                  <a:lnTo>
                    <a:pt x="1357699" y="1664091"/>
                  </a:lnTo>
                  <a:cubicBezTo>
                    <a:pt x="1357699" y="1686486"/>
                    <a:pt x="1339544" y="1704641"/>
                    <a:pt x="1317150" y="1704641"/>
                  </a:cubicBezTo>
                  <a:lnTo>
                    <a:pt x="40549" y="1704641"/>
                  </a:lnTo>
                  <a:cubicBezTo>
                    <a:pt x="18155" y="1704641"/>
                    <a:pt x="0" y="1686486"/>
                    <a:pt x="0" y="1664091"/>
                  </a:cubicBezTo>
                  <a:lnTo>
                    <a:pt x="0" y="40549"/>
                  </a:lnTo>
                  <a:cubicBezTo>
                    <a:pt x="0" y="18155"/>
                    <a:pt x="18155" y="0"/>
                    <a:pt x="40549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57699" cy="1742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88615" y="1009672"/>
            <a:ext cx="3186356" cy="318635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6111" r="-26111"/>
              </a:stretch>
            </a:blipFill>
            <a:ln w="142875" cap="sq">
              <a:solidFill>
                <a:srgbClr val="82C11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1069684" y="6566677"/>
            <a:ext cx="4698724" cy="0"/>
          </a:xfrm>
          <a:prstGeom prst="line">
            <a:avLst/>
          </a:prstGeom>
          <a:ln w="38100" cap="flat">
            <a:solidFill>
              <a:srgbClr val="40770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1621562" y="-1727922"/>
            <a:ext cx="3455845" cy="345584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208951" y="-1140533"/>
            <a:ext cx="2281067" cy="228106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69684" y="2960989"/>
            <a:ext cx="4875463" cy="136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4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Onde começamos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69684" y="4734544"/>
            <a:ext cx="4641569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O recorte inicial da plataforma é o Vale do Itajaí e o litoral norte de Santa Catarina.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31028" y="5200792"/>
            <a:ext cx="4067061" cy="388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6"/>
              </a:lnSpc>
            </a:pPr>
            <a:r>
              <a:rPr lang="en-US" sz="2300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Agricultura familiar espalhada pelo interior da região.</a:t>
            </a:r>
          </a:p>
          <a:p>
            <a:pPr marL="0" lvl="0" indent="0" algn="l">
              <a:lnSpc>
                <a:spcPts val="2806"/>
              </a:lnSpc>
            </a:pPr>
            <a:r>
              <a:rPr lang="en-US" sz="2300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 </a:t>
            </a:r>
          </a:p>
          <a:p>
            <a:pPr marL="496571" lvl="1" indent="-248285" algn="l">
              <a:lnSpc>
                <a:spcPts val="2806"/>
              </a:lnSpc>
              <a:buFont typeface="Arial"/>
              <a:buChar char="•"/>
            </a:pPr>
            <a:r>
              <a:rPr lang="en-US" sz="2300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Produção agrícola de pequena escala;</a:t>
            </a:r>
          </a:p>
          <a:p>
            <a:pPr algn="l">
              <a:lnSpc>
                <a:spcPts val="2806"/>
              </a:lnSpc>
            </a:pPr>
            <a:endParaRPr lang="en-US" sz="2300" u="none" strike="noStrike">
              <a:solidFill>
                <a:srgbClr val="FCFFEE"/>
              </a:solidFill>
              <a:latin typeface="Arial Unicode"/>
              <a:ea typeface="Arial Unicode"/>
              <a:cs typeface="Arial Unicode"/>
              <a:sym typeface="Arial Unicode"/>
            </a:endParaRPr>
          </a:p>
          <a:p>
            <a:pPr marL="496571" lvl="1" indent="-248285" algn="l">
              <a:lnSpc>
                <a:spcPts val="2806"/>
              </a:lnSpc>
              <a:buFont typeface="Arial"/>
              <a:buChar char="•"/>
            </a:pPr>
            <a:r>
              <a:rPr lang="en-US" sz="2300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Colheitas diversificadas;</a:t>
            </a:r>
          </a:p>
          <a:p>
            <a:pPr algn="l">
              <a:lnSpc>
                <a:spcPts val="2806"/>
              </a:lnSpc>
            </a:pPr>
            <a:endParaRPr lang="en-US" sz="2300" u="none" strike="noStrike">
              <a:solidFill>
                <a:srgbClr val="FCFFEE"/>
              </a:solidFill>
              <a:latin typeface="Arial Unicode"/>
              <a:ea typeface="Arial Unicode"/>
              <a:cs typeface="Arial Unicode"/>
              <a:sym typeface="Arial Unicode"/>
            </a:endParaRPr>
          </a:p>
          <a:p>
            <a:pPr marL="496571" lvl="1" indent="-248285" algn="l">
              <a:lnSpc>
                <a:spcPts val="2806"/>
              </a:lnSpc>
              <a:buFont typeface="Arial"/>
              <a:buChar char="•"/>
            </a:pPr>
            <a:r>
              <a:rPr lang="en-US" sz="2300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Proximidade com os centros urbanos.</a:t>
            </a:r>
          </a:p>
          <a:p>
            <a:pPr algn="l">
              <a:lnSpc>
                <a:spcPts val="2806"/>
              </a:lnSpc>
            </a:pPr>
            <a:endParaRPr lang="en-US" sz="2300" u="none" strike="noStrike">
              <a:solidFill>
                <a:srgbClr val="FCFFEE"/>
              </a:solidFill>
              <a:latin typeface="Arial Unicode"/>
              <a:ea typeface="Arial Unicode"/>
              <a:cs typeface="Arial Unicode"/>
              <a:sym typeface="Arial Unicode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231028" y="4434154"/>
            <a:ext cx="40670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FCFFE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Vale do Itajaí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656743" y="5200792"/>
            <a:ext cx="4007512" cy="3549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5"/>
              </a:lnSpc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Pesca artesanal ativa na costa catarinense.</a:t>
            </a:r>
          </a:p>
          <a:p>
            <a:pPr marL="0" lvl="0" indent="0" algn="l">
              <a:lnSpc>
                <a:spcPts val="2805"/>
              </a:lnSpc>
            </a:pPr>
            <a:endParaRPr lang="en-US" sz="2299" u="none" strike="noStrike">
              <a:solidFill>
                <a:srgbClr val="FCFFEE"/>
              </a:solidFill>
              <a:latin typeface="Arial Unicode"/>
              <a:ea typeface="Arial Unicode"/>
              <a:cs typeface="Arial Unicode"/>
              <a:sym typeface="Arial Unicode"/>
            </a:endParaRPr>
          </a:p>
          <a:p>
            <a:pPr marL="496569" lvl="1" indent="-248284" algn="l">
              <a:lnSpc>
                <a:spcPts val="2805"/>
              </a:lnSpc>
              <a:buFont typeface="Arial"/>
              <a:buChar char="•"/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Pesca artesanal costeira;</a:t>
            </a:r>
          </a:p>
          <a:p>
            <a:pPr algn="l">
              <a:lnSpc>
                <a:spcPts val="2805"/>
              </a:lnSpc>
            </a:pPr>
            <a:endParaRPr lang="en-US" sz="2299" u="none" strike="noStrike">
              <a:solidFill>
                <a:srgbClr val="FCFFEE"/>
              </a:solidFill>
              <a:latin typeface="Arial Unicode"/>
              <a:ea typeface="Arial Unicode"/>
              <a:cs typeface="Arial Unicode"/>
              <a:sym typeface="Arial Unicode"/>
            </a:endParaRPr>
          </a:p>
          <a:p>
            <a:pPr marL="496569" lvl="1" indent="-248284" algn="l">
              <a:lnSpc>
                <a:spcPts val="2805"/>
              </a:lnSpc>
              <a:buFont typeface="Arial"/>
              <a:buChar char="•"/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Comunidades pesqueiras tradicionais;</a:t>
            </a:r>
          </a:p>
          <a:p>
            <a:pPr algn="l">
              <a:lnSpc>
                <a:spcPts val="2805"/>
              </a:lnSpc>
            </a:pPr>
            <a:endParaRPr lang="en-US" sz="2299" u="none" strike="noStrike">
              <a:solidFill>
                <a:srgbClr val="FCFFEE"/>
              </a:solidFill>
              <a:latin typeface="Arial Unicode"/>
              <a:ea typeface="Arial Unicode"/>
              <a:cs typeface="Arial Unicode"/>
              <a:sym typeface="Arial Unicode"/>
            </a:endParaRPr>
          </a:p>
          <a:p>
            <a:pPr marL="496569" lvl="1" indent="-248284" algn="l">
              <a:lnSpc>
                <a:spcPts val="2805"/>
              </a:lnSpc>
              <a:buFont typeface="Arial"/>
              <a:buChar char="•"/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Produtos frescos do mar;</a:t>
            </a:r>
          </a:p>
          <a:p>
            <a:pPr algn="l">
              <a:lnSpc>
                <a:spcPts val="3219"/>
              </a:lnSpc>
            </a:pPr>
            <a:endParaRPr lang="en-US" sz="2299" u="none" strike="noStrike">
              <a:solidFill>
                <a:srgbClr val="FCFFEE"/>
              </a:solidFill>
              <a:latin typeface="Arial Unicode"/>
              <a:ea typeface="Arial Unicode"/>
              <a:cs typeface="Arial Unicode"/>
              <a:sym typeface="Arial Unicode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656743" y="4434154"/>
            <a:ext cx="400751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FCFFE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Litoral Norte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69684" y="7571247"/>
            <a:ext cx="4698724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Concentração relevante de restaurantes a poucos quilômetros dos produtores, com espaço para expansão regional.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9684" y="6830836"/>
            <a:ext cx="464156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Por que essa região?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96462">
            <a:off x="-1198961" y="7787450"/>
            <a:ext cx="4420409" cy="4674900"/>
          </a:xfrm>
          <a:custGeom>
            <a:avLst/>
            <a:gdLst/>
            <a:ahLst/>
            <a:cxnLst/>
            <a:rect l="l" t="t" r="r" b="b"/>
            <a:pathLst>
              <a:path w="4420409" h="4674900">
                <a:moveTo>
                  <a:pt x="0" y="0"/>
                </a:moveTo>
                <a:lnTo>
                  <a:pt x="4420408" y="0"/>
                </a:lnTo>
                <a:lnTo>
                  <a:pt x="4420408" y="4674900"/>
                </a:lnTo>
                <a:lnTo>
                  <a:pt x="0" y="4674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-8539231">
            <a:off x="15049096" y="-1308750"/>
            <a:ext cx="4420409" cy="4674900"/>
          </a:xfrm>
          <a:custGeom>
            <a:avLst/>
            <a:gdLst/>
            <a:ahLst/>
            <a:cxnLst/>
            <a:rect l="l" t="t" r="r" b="b"/>
            <a:pathLst>
              <a:path w="4420409" h="4674900">
                <a:moveTo>
                  <a:pt x="0" y="0"/>
                </a:moveTo>
                <a:lnTo>
                  <a:pt x="4420408" y="0"/>
                </a:lnTo>
                <a:lnTo>
                  <a:pt x="4420408" y="4674900"/>
                </a:lnTo>
                <a:lnTo>
                  <a:pt x="0" y="4674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5531304" y="2643999"/>
            <a:ext cx="7225392" cy="6297857"/>
            <a:chOff x="0" y="0"/>
            <a:chExt cx="6262370" cy="54584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61108" cy="5457190"/>
            </a:xfrm>
            <a:custGeom>
              <a:avLst/>
              <a:gdLst/>
              <a:ahLst/>
              <a:cxnLst/>
              <a:rect l="l" t="t" r="r" b="b"/>
              <a:pathLst>
                <a:path w="6261108" h="5457190">
                  <a:moveTo>
                    <a:pt x="5904230" y="0"/>
                  </a:moveTo>
                  <a:lnTo>
                    <a:pt x="4438650" y="0"/>
                  </a:lnTo>
                  <a:cubicBezTo>
                    <a:pt x="4240530" y="0"/>
                    <a:pt x="4080510" y="161290"/>
                    <a:pt x="4080510" y="358140"/>
                  </a:cubicBezTo>
                  <a:lnTo>
                    <a:pt x="4080510" y="1823720"/>
                  </a:lnTo>
                  <a:cubicBezTo>
                    <a:pt x="4080510" y="2021840"/>
                    <a:pt x="4241800" y="2181860"/>
                    <a:pt x="4438650" y="2181860"/>
                  </a:cubicBezTo>
                  <a:lnTo>
                    <a:pt x="5100320" y="2181860"/>
                  </a:lnTo>
                  <a:lnTo>
                    <a:pt x="5100320" y="2644140"/>
                  </a:lnTo>
                  <a:lnTo>
                    <a:pt x="1163320" y="2644140"/>
                  </a:lnTo>
                  <a:lnTo>
                    <a:pt x="1163320" y="2181860"/>
                  </a:lnTo>
                  <a:lnTo>
                    <a:pt x="1824990" y="2181860"/>
                  </a:lnTo>
                  <a:cubicBezTo>
                    <a:pt x="2023110" y="2181860"/>
                    <a:pt x="2183130" y="2020570"/>
                    <a:pt x="2183130" y="1823720"/>
                  </a:cubicBezTo>
                  <a:lnTo>
                    <a:pt x="2183130" y="358140"/>
                  </a:lnTo>
                  <a:cubicBezTo>
                    <a:pt x="2183130" y="160020"/>
                    <a:pt x="2021840" y="0"/>
                    <a:pt x="1824990" y="0"/>
                  </a:cubicBezTo>
                  <a:lnTo>
                    <a:pt x="358140" y="0"/>
                  </a:lnTo>
                  <a:cubicBezTo>
                    <a:pt x="161290" y="0"/>
                    <a:pt x="0" y="161290"/>
                    <a:pt x="0" y="358140"/>
                  </a:cubicBezTo>
                  <a:lnTo>
                    <a:pt x="0" y="1823720"/>
                  </a:lnTo>
                  <a:cubicBezTo>
                    <a:pt x="0" y="2021840"/>
                    <a:pt x="161290" y="2181860"/>
                    <a:pt x="358140" y="2181860"/>
                  </a:cubicBezTo>
                  <a:lnTo>
                    <a:pt x="1019810" y="2181860"/>
                  </a:lnTo>
                  <a:lnTo>
                    <a:pt x="1019810" y="2717800"/>
                  </a:lnTo>
                  <a:cubicBezTo>
                    <a:pt x="1019810" y="2757170"/>
                    <a:pt x="1051560" y="2788920"/>
                    <a:pt x="1090930" y="2788920"/>
                  </a:cubicBezTo>
                  <a:lnTo>
                    <a:pt x="3059430" y="2788920"/>
                  </a:lnTo>
                  <a:lnTo>
                    <a:pt x="3059430" y="3275330"/>
                  </a:lnTo>
                  <a:lnTo>
                    <a:pt x="2397760" y="3275330"/>
                  </a:lnTo>
                  <a:cubicBezTo>
                    <a:pt x="2199640" y="3275330"/>
                    <a:pt x="2039620" y="3436620"/>
                    <a:pt x="2039620" y="3633470"/>
                  </a:cubicBezTo>
                  <a:lnTo>
                    <a:pt x="2039620" y="5099050"/>
                  </a:lnTo>
                  <a:cubicBezTo>
                    <a:pt x="2039620" y="5297170"/>
                    <a:pt x="2200910" y="5457190"/>
                    <a:pt x="2397760" y="5457190"/>
                  </a:cubicBezTo>
                  <a:lnTo>
                    <a:pt x="3863340" y="5457190"/>
                  </a:lnTo>
                  <a:cubicBezTo>
                    <a:pt x="4061460" y="5457190"/>
                    <a:pt x="4221480" y="5295900"/>
                    <a:pt x="4221480" y="5099050"/>
                  </a:cubicBezTo>
                  <a:lnTo>
                    <a:pt x="4221480" y="3633470"/>
                  </a:lnTo>
                  <a:cubicBezTo>
                    <a:pt x="4221480" y="3435350"/>
                    <a:pt x="4060190" y="3275330"/>
                    <a:pt x="3863340" y="3275330"/>
                  </a:cubicBezTo>
                  <a:lnTo>
                    <a:pt x="3201670" y="3275330"/>
                  </a:lnTo>
                  <a:lnTo>
                    <a:pt x="3201670" y="2788920"/>
                  </a:lnTo>
                  <a:lnTo>
                    <a:pt x="5170170" y="2788920"/>
                  </a:lnTo>
                  <a:cubicBezTo>
                    <a:pt x="5209540" y="2788920"/>
                    <a:pt x="5241290" y="2757170"/>
                    <a:pt x="5241290" y="2717800"/>
                  </a:cubicBezTo>
                  <a:lnTo>
                    <a:pt x="5241290" y="2183130"/>
                  </a:lnTo>
                  <a:lnTo>
                    <a:pt x="5902960" y="2183130"/>
                  </a:lnTo>
                  <a:cubicBezTo>
                    <a:pt x="6101080" y="2183130"/>
                    <a:pt x="6261100" y="2021840"/>
                    <a:pt x="6261100" y="1824990"/>
                  </a:cubicBezTo>
                  <a:lnTo>
                    <a:pt x="6261100" y="358140"/>
                  </a:lnTo>
                  <a:cubicBezTo>
                    <a:pt x="6262370" y="161290"/>
                    <a:pt x="6102350" y="0"/>
                    <a:pt x="590423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6"/>
            <p:cNvSpPr/>
            <p:nvPr/>
          </p:nvSpPr>
          <p:spPr>
            <a:xfrm>
              <a:off x="143510" y="143510"/>
              <a:ext cx="1894840" cy="1894852"/>
            </a:xfrm>
            <a:custGeom>
              <a:avLst/>
              <a:gdLst/>
              <a:ahLst/>
              <a:cxnLst/>
              <a:rect l="l" t="t" r="r" b="b"/>
              <a:pathLst>
                <a:path w="1894840" h="1894852">
                  <a:moveTo>
                    <a:pt x="0" y="1681480"/>
                  </a:moveTo>
                  <a:lnTo>
                    <a:pt x="0" y="214630"/>
                  </a:lnTo>
                  <a:cubicBezTo>
                    <a:pt x="0" y="96520"/>
                    <a:pt x="96520" y="0"/>
                    <a:pt x="214630" y="0"/>
                  </a:cubicBezTo>
                  <a:lnTo>
                    <a:pt x="1680210" y="0"/>
                  </a:lnTo>
                  <a:cubicBezTo>
                    <a:pt x="1798320" y="0"/>
                    <a:pt x="1894840" y="96520"/>
                    <a:pt x="1894840" y="214630"/>
                  </a:cubicBezTo>
                  <a:lnTo>
                    <a:pt x="1894840" y="1680210"/>
                  </a:lnTo>
                  <a:cubicBezTo>
                    <a:pt x="1894840" y="1798320"/>
                    <a:pt x="1798320" y="1894840"/>
                    <a:pt x="1680210" y="1894840"/>
                  </a:cubicBezTo>
                  <a:lnTo>
                    <a:pt x="214630" y="1894840"/>
                  </a:lnTo>
                  <a:cubicBezTo>
                    <a:pt x="96520" y="1896110"/>
                    <a:pt x="0" y="1799590"/>
                    <a:pt x="0" y="1681480"/>
                  </a:cubicBezTo>
                  <a:close/>
                </a:path>
              </a:pathLst>
            </a:custGeom>
            <a:solidFill>
              <a:srgbClr val="82C11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7"/>
            <p:cNvSpPr/>
            <p:nvPr/>
          </p:nvSpPr>
          <p:spPr>
            <a:xfrm>
              <a:off x="2183130" y="3418840"/>
              <a:ext cx="1896110" cy="1894840"/>
            </a:xfrm>
            <a:custGeom>
              <a:avLst/>
              <a:gdLst/>
              <a:ahLst/>
              <a:cxnLst/>
              <a:rect l="l" t="t" r="r" b="b"/>
              <a:pathLst>
                <a:path w="1896110" h="1894840">
                  <a:moveTo>
                    <a:pt x="1896110" y="214630"/>
                  </a:moveTo>
                  <a:lnTo>
                    <a:pt x="1896110" y="1680210"/>
                  </a:lnTo>
                  <a:cubicBezTo>
                    <a:pt x="1896110" y="1798320"/>
                    <a:pt x="1799590" y="1894840"/>
                    <a:pt x="1681480" y="1894840"/>
                  </a:cubicBezTo>
                  <a:lnTo>
                    <a:pt x="214630" y="1894840"/>
                  </a:lnTo>
                  <a:cubicBezTo>
                    <a:pt x="96520" y="1894840"/>
                    <a:pt x="0" y="1798320"/>
                    <a:pt x="0" y="1680210"/>
                  </a:cubicBezTo>
                  <a:lnTo>
                    <a:pt x="0" y="214630"/>
                  </a:lnTo>
                  <a:cubicBezTo>
                    <a:pt x="0" y="96520"/>
                    <a:pt x="96520" y="0"/>
                    <a:pt x="214630" y="0"/>
                  </a:cubicBezTo>
                  <a:lnTo>
                    <a:pt x="1680210" y="0"/>
                  </a:lnTo>
                  <a:cubicBezTo>
                    <a:pt x="1799590" y="0"/>
                    <a:pt x="1896110" y="96520"/>
                    <a:pt x="1896110" y="214630"/>
                  </a:cubicBezTo>
                  <a:close/>
                </a:path>
              </a:pathLst>
            </a:custGeom>
            <a:solidFill>
              <a:srgbClr val="82C11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4224020" y="143510"/>
              <a:ext cx="1894840" cy="1896110"/>
            </a:xfrm>
            <a:custGeom>
              <a:avLst/>
              <a:gdLst/>
              <a:ahLst/>
              <a:cxnLst/>
              <a:rect l="l" t="t" r="r" b="b"/>
              <a:pathLst>
                <a:path w="1894840" h="1896110">
                  <a:moveTo>
                    <a:pt x="1894840" y="1681480"/>
                  </a:moveTo>
                  <a:cubicBezTo>
                    <a:pt x="1894840" y="1799590"/>
                    <a:pt x="1798320" y="1896110"/>
                    <a:pt x="1680210" y="1896110"/>
                  </a:cubicBezTo>
                  <a:lnTo>
                    <a:pt x="214630" y="1896110"/>
                  </a:lnTo>
                  <a:cubicBezTo>
                    <a:pt x="96520" y="1896110"/>
                    <a:pt x="0" y="1799590"/>
                    <a:pt x="0" y="1681480"/>
                  </a:cubicBezTo>
                  <a:lnTo>
                    <a:pt x="0" y="214630"/>
                  </a:lnTo>
                  <a:cubicBezTo>
                    <a:pt x="0" y="96520"/>
                    <a:pt x="96520" y="0"/>
                    <a:pt x="214630" y="0"/>
                  </a:cubicBezTo>
                  <a:lnTo>
                    <a:pt x="1680210" y="0"/>
                  </a:lnTo>
                  <a:cubicBezTo>
                    <a:pt x="1798320" y="0"/>
                    <a:pt x="1894840" y="96520"/>
                    <a:pt x="1894840" y="214630"/>
                  </a:cubicBezTo>
                  <a:lnTo>
                    <a:pt x="1894840" y="1681480"/>
                  </a:lnTo>
                  <a:close/>
                </a:path>
              </a:pathLst>
            </a:custGeom>
            <a:solidFill>
              <a:srgbClr val="82C11B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8340158" y="6737386"/>
            <a:ext cx="1607683" cy="1880331"/>
          </a:xfrm>
          <a:custGeom>
            <a:avLst/>
            <a:gdLst/>
            <a:ahLst/>
            <a:cxnLst/>
            <a:rect l="l" t="t" r="r" b="b"/>
            <a:pathLst>
              <a:path w="1607683" h="1880331">
                <a:moveTo>
                  <a:pt x="0" y="0"/>
                </a:moveTo>
                <a:lnTo>
                  <a:pt x="1607684" y="0"/>
                </a:lnTo>
                <a:lnTo>
                  <a:pt x="1607684" y="1880331"/>
                </a:lnTo>
                <a:lnTo>
                  <a:pt x="0" y="18803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0514157" y="3386912"/>
            <a:ext cx="1941704" cy="1155314"/>
          </a:xfrm>
          <a:custGeom>
            <a:avLst/>
            <a:gdLst/>
            <a:ahLst/>
            <a:cxnLst/>
            <a:rect l="l" t="t" r="r" b="b"/>
            <a:pathLst>
              <a:path w="1941704" h="1155314">
                <a:moveTo>
                  <a:pt x="0" y="0"/>
                </a:moveTo>
                <a:lnTo>
                  <a:pt x="1941704" y="0"/>
                </a:lnTo>
                <a:lnTo>
                  <a:pt x="1941704" y="1155314"/>
                </a:lnTo>
                <a:lnTo>
                  <a:pt x="0" y="11553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5925552" y="3058723"/>
            <a:ext cx="1763458" cy="1772320"/>
          </a:xfrm>
          <a:custGeom>
            <a:avLst/>
            <a:gdLst/>
            <a:ahLst/>
            <a:cxnLst/>
            <a:rect l="l" t="t" r="r" b="b"/>
            <a:pathLst>
              <a:path w="1763458" h="1772320">
                <a:moveTo>
                  <a:pt x="0" y="0"/>
                </a:moveTo>
                <a:lnTo>
                  <a:pt x="1763459" y="0"/>
                </a:lnTo>
                <a:lnTo>
                  <a:pt x="1763459" y="1772320"/>
                </a:lnTo>
                <a:lnTo>
                  <a:pt x="0" y="1772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539937" y="2787261"/>
            <a:ext cx="472203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Comissão por transação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77469" y="942975"/>
            <a:ext cx="913306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Como a Origen gera receita?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62242" y="6859036"/>
            <a:ext cx="4069156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Plano com histórico de preços, alertas de demanda e ferramentas de planejamento de compras com IA.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73837" y="7144151"/>
            <a:ext cx="3253231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</a:pPr>
            <a:r>
              <a:rPr lang="en-US" sz="2999" b="1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Assinatura para restaurantes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356771" y="3549013"/>
            <a:ext cx="4391717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Opções de frete e entrega oferecidas como serviço adicional dentro do próprio pedido.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356771" y="2787261"/>
            <a:ext cx="4296015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Logística sob demanda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9937" y="3549013"/>
            <a:ext cx="4391717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19"/>
              </a:lnSpc>
            </a:pPr>
            <a:r>
              <a:rPr lang="en-US" sz="2299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Uma pequena taxa sobre cada pedido fechado entre produtor e restaurante na plataforma.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-1944702" y="0"/>
            <a:ext cx="15430500" cy="10287000"/>
          </a:xfrm>
          <a:custGeom>
            <a:avLst/>
            <a:gdLst/>
            <a:ahLst/>
            <a:cxnLst/>
            <a:rect l="l" t="t" r="r" b="b"/>
            <a:pathLst>
              <a:path w="15430500" h="102870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5851570" y="-8214862"/>
            <a:ext cx="20593492" cy="2059349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FFE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094530" y="2473927"/>
            <a:ext cx="1702834" cy="170283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428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694275" y="4955588"/>
            <a:ext cx="1702834" cy="170283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428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25627" y="7345798"/>
            <a:ext cx="1702834" cy="170283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428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560078" y="2559836"/>
            <a:ext cx="3455845" cy="345584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147467" y="3147225"/>
            <a:ext cx="2281067" cy="228106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428625" cap="sq">
              <a:solidFill>
                <a:srgbClr val="FCFFEE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5539493" y="2918890"/>
            <a:ext cx="812909" cy="812909"/>
          </a:xfrm>
          <a:custGeom>
            <a:avLst/>
            <a:gdLst/>
            <a:ahLst/>
            <a:cxnLst/>
            <a:rect l="l" t="t" r="r" b="b"/>
            <a:pathLst>
              <a:path w="812909" h="812909">
                <a:moveTo>
                  <a:pt x="0" y="0"/>
                </a:moveTo>
                <a:lnTo>
                  <a:pt x="812909" y="0"/>
                </a:lnTo>
                <a:lnTo>
                  <a:pt x="812909" y="812908"/>
                </a:lnTo>
                <a:lnTo>
                  <a:pt x="0" y="812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6086583" y="5345039"/>
            <a:ext cx="918217" cy="918217"/>
          </a:xfrm>
          <a:custGeom>
            <a:avLst/>
            <a:gdLst/>
            <a:ahLst/>
            <a:cxnLst/>
            <a:rect l="l" t="t" r="r" b="b"/>
            <a:pathLst>
              <a:path w="918217" h="918217">
                <a:moveTo>
                  <a:pt x="0" y="0"/>
                </a:moveTo>
                <a:lnTo>
                  <a:pt x="918218" y="0"/>
                </a:lnTo>
                <a:lnTo>
                  <a:pt x="918218" y="918218"/>
                </a:lnTo>
                <a:lnTo>
                  <a:pt x="0" y="9182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7345405" y="7665576"/>
            <a:ext cx="1063277" cy="1063277"/>
          </a:xfrm>
          <a:custGeom>
            <a:avLst/>
            <a:gdLst/>
            <a:ahLst/>
            <a:cxnLst/>
            <a:rect l="l" t="t" r="r" b="b"/>
            <a:pathLst>
              <a:path w="1063277" h="1063277">
                <a:moveTo>
                  <a:pt x="0" y="0"/>
                </a:moveTo>
                <a:lnTo>
                  <a:pt x="1063278" y="0"/>
                </a:lnTo>
                <a:lnTo>
                  <a:pt x="1063278" y="1063278"/>
                </a:lnTo>
                <a:lnTo>
                  <a:pt x="0" y="10632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TextBox 25"/>
          <p:cNvSpPr txBox="1"/>
          <p:nvPr/>
        </p:nvSpPr>
        <p:spPr>
          <a:xfrm>
            <a:off x="7025627" y="1037296"/>
            <a:ext cx="8047727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19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Da validação ao protótipo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35734" y="3277719"/>
            <a:ext cx="6248367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Mapeamento da cadeia produtor-restaurante na região.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35734" y="2548866"/>
            <a:ext cx="396782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Pesquisa de campo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743158" y="5708474"/>
            <a:ext cx="6687431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Funcionalidades centrais e recorte geográfico validados.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743158" y="4975049"/>
            <a:ext cx="401654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Escopo definido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064591" y="8031599"/>
            <a:ext cx="9068436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Front-end em React, banco de dados com PostgreSQL e API em Java/Spring Boot.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064591" y="7298173"/>
            <a:ext cx="507250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Protótipo finalizado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85053" y="1028700"/>
            <a:ext cx="10974247" cy="5241248"/>
            <a:chOff x="0" y="0"/>
            <a:chExt cx="8944636" cy="42719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44635" cy="4271916"/>
            </a:xfrm>
            <a:custGeom>
              <a:avLst/>
              <a:gdLst/>
              <a:ahLst/>
              <a:cxnLst/>
              <a:rect l="l" t="t" r="r" b="b"/>
              <a:pathLst>
                <a:path w="8944635" h="4271916">
                  <a:moveTo>
                    <a:pt x="8762165" y="0"/>
                  </a:moveTo>
                  <a:cubicBezTo>
                    <a:pt x="7000072" y="0"/>
                    <a:pt x="5230823" y="0"/>
                    <a:pt x="3468730" y="0"/>
                  </a:cubicBezTo>
                  <a:lnTo>
                    <a:pt x="3468730" y="129414"/>
                  </a:lnTo>
                  <a:cubicBezTo>
                    <a:pt x="3305937" y="129414"/>
                    <a:pt x="3084110" y="129414"/>
                    <a:pt x="2921318" y="129414"/>
                  </a:cubicBezTo>
                  <a:lnTo>
                    <a:pt x="2921318" y="258827"/>
                  </a:lnTo>
                  <a:cubicBezTo>
                    <a:pt x="2758526" y="258827"/>
                    <a:pt x="2536698" y="258827"/>
                    <a:pt x="2373906" y="258827"/>
                  </a:cubicBezTo>
                  <a:lnTo>
                    <a:pt x="2373906" y="388241"/>
                  </a:lnTo>
                  <a:cubicBezTo>
                    <a:pt x="2282671" y="388241"/>
                    <a:pt x="2100200" y="388241"/>
                    <a:pt x="2008965" y="388241"/>
                  </a:cubicBezTo>
                  <a:lnTo>
                    <a:pt x="2008965" y="517654"/>
                  </a:lnTo>
                  <a:cubicBezTo>
                    <a:pt x="1917730" y="517654"/>
                    <a:pt x="1735259" y="517654"/>
                    <a:pt x="1644024" y="517654"/>
                  </a:cubicBezTo>
                  <a:lnTo>
                    <a:pt x="1644024" y="647068"/>
                  </a:lnTo>
                  <a:cubicBezTo>
                    <a:pt x="1552789" y="647068"/>
                    <a:pt x="1370318" y="647068"/>
                    <a:pt x="1279083" y="647068"/>
                  </a:cubicBezTo>
                  <a:lnTo>
                    <a:pt x="1279083" y="776481"/>
                  </a:lnTo>
                  <a:lnTo>
                    <a:pt x="1094823" y="776481"/>
                  </a:lnTo>
                  <a:lnTo>
                    <a:pt x="1094823" y="905895"/>
                  </a:lnTo>
                  <a:lnTo>
                    <a:pt x="912353" y="905895"/>
                  </a:lnTo>
                  <a:lnTo>
                    <a:pt x="912353" y="1035308"/>
                  </a:lnTo>
                  <a:lnTo>
                    <a:pt x="729882" y="1035308"/>
                  </a:lnTo>
                  <a:cubicBezTo>
                    <a:pt x="729882" y="1100015"/>
                    <a:pt x="729882" y="1229429"/>
                    <a:pt x="729882" y="1294135"/>
                  </a:cubicBezTo>
                  <a:lnTo>
                    <a:pt x="547412" y="1294135"/>
                  </a:lnTo>
                  <a:cubicBezTo>
                    <a:pt x="547412" y="1358842"/>
                    <a:pt x="547412" y="1488256"/>
                    <a:pt x="547412" y="1552962"/>
                  </a:cubicBezTo>
                  <a:lnTo>
                    <a:pt x="364941" y="1552962"/>
                  </a:lnTo>
                  <a:cubicBezTo>
                    <a:pt x="364941" y="1617669"/>
                    <a:pt x="364941" y="1747083"/>
                    <a:pt x="364941" y="1811790"/>
                  </a:cubicBezTo>
                  <a:lnTo>
                    <a:pt x="182471" y="1811790"/>
                  </a:lnTo>
                  <a:cubicBezTo>
                    <a:pt x="182471" y="1927247"/>
                    <a:pt x="182471" y="2084573"/>
                    <a:pt x="182471" y="2200030"/>
                  </a:cubicBezTo>
                  <a:lnTo>
                    <a:pt x="0" y="2200030"/>
                  </a:lnTo>
                  <a:cubicBezTo>
                    <a:pt x="0" y="2887698"/>
                    <a:pt x="0" y="3582979"/>
                    <a:pt x="0" y="4271916"/>
                  </a:cubicBezTo>
                  <a:cubicBezTo>
                    <a:pt x="1944564" y="4271916"/>
                    <a:pt x="3896283" y="4271916"/>
                    <a:pt x="5840847" y="4271916"/>
                  </a:cubicBezTo>
                  <a:lnTo>
                    <a:pt x="5840847" y="4142502"/>
                  </a:lnTo>
                  <a:cubicBezTo>
                    <a:pt x="6003640" y="4142502"/>
                    <a:pt x="6225467" y="4142502"/>
                    <a:pt x="6388259" y="4142502"/>
                  </a:cubicBezTo>
                  <a:lnTo>
                    <a:pt x="6388259" y="4013088"/>
                  </a:lnTo>
                  <a:cubicBezTo>
                    <a:pt x="6551051" y="4013088"/>
                    <a:pt x="6772878" y="4013088"/>
                    <a:pt x="6935670" y="4013088"/>
                  </a:cubicBezTo>
                  <a:lnTo>
                    <a:pt x="6935670" y="3883675"/>
                  </a:lnTo>
                  <a:cubicBezTo>
                    <a:pt x="7026906" y="3883675"/>
                    <a:pt x="7209376" y="3883675"/>
                    <a:pt x="7300612" y="3883675"/>
                  </a:cubicBezTo>
                  <a:lnTo>
                    <a:pt x="7300612" y="3754261"/>
                  </a:lnTo>
                  <a:cubicBezTo>
                    <a:pt x="7391847" y="3754261"/>
                    <a:pt x="7574318" y="3754261"/>
                    <a:pt x="7665553" y="3754261"/>
                  </a:cubicBezTo>
                  <a:lnTo>
                    <a:pt x="7665553" y="3624848"/>
                  </a:lnTo>
                  <a:lnTo>
                    <a:pt x="7848024" y="3624848"/>
                  </a:lnTo>
                  <a:lnTo>
                    <a:pt x="7848024" y="3495434"/>
                  </a:lnTo>
                  <a:lnTo>
                    <a:pt x="8032283" y="3495434"/>
                  </a:lnTo>
                  <a:lnTo>
                    <a:pt x="8032283" y="3366021"/>
                  </a:lnTo>
                  <a:lnTo>
                    <a:pt x="8214754" y="3366021"/>
                  </a:lnTo>
                  <a:cubicBezTo>
                    <a:pt x="8214754" y="3301314"/>
                    <a:pt x="8214754" y="3171900"/>
                    <a:pt x="8214754" y="3107194"/>
                  </a:cubicBezTo>
                  <a:lnTo>
                    <a:pt x="8397224" y="3107194"/>
                  </a:lnTo>
                  <a:cubicBezTo>
                    <a:pt x="8397224" y="3042487"/>
                    <a:pt x="8397224" y="2913073"/>
                    <a:pt x="8397224" y="2848367"/>
                  </a:cubicBezTo>
                  <a:lnTo>
                    <a:pt x="8579695" y="2848367"/>
                  </a:lnTo>
                  <a:cubicBezTo>
                    <a:pt x="8579695" y="2732910"/>
                    <a:pt x="8579695" y="2575583"/>
                    <a:pt x="8579695" y="2460126"/>
                  </a:cubicBezTo>
                  <a:lnTo>
                    <a:pt x="8762165" y="2460126"/>
                  </a:lnTo>
                  <a:cubicBezTo>
                    <a:pt x="8762165" y="2297725"/>
                    <a:pt x="8762165" y="2104873"/>
                    <a:pt x="8762165" y="1942472"/>
                  </a:cubicBezTo>
                  <a:lnTo>
                    <a:pt x="8944635" y="1942472"/>
                  </a:lnTo>
                  <a:cubicBezTo>
                    <a:pt x="8944635" y="1297942"/>
                    <a:pt x="8944635" y="644530"/>
                    <a:pt x="8944635" y="0"/>
                  </a:cubicBezTo>
                  <a:lnTo>
                    <a:pt x="8762165" y="0"/>
                  </a:lnTo>
                  <a:close/>
                </a:path>
              </a:pathLst>
            </a:custGeom>
            <a:blipFill>
              <a:blip r:embed="rId2"/>
              <a:stretch>
                <a:fillRect t="-19828" b="-198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420921" y="4981575"/>
            <a:ext cx="3838379" cy="4198089"/>
            <a:chOff x="0" y="0"/>
            <a:chExt cx="1010931" cy="11056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0931" cy="1105670"/>
            </a:xfrm>
            <a:custGeom>
              <a:avLst/>
              <a:gdLst/>
              <a:ahLst/>
              <a:cxnLst/>
              <a:rect l="l" t="t" r="r" b="b"/>
              <a:pathLst>
                <a:path w="1010931" h="1105670">
                  <a:moveTo>
                    <a:pt x="66560" y="0"/>
                  </a:moveTo>
                  <a:lnTo>
                    <a:pt x="944371" y="0"/>
                  </a:lnTo>
                  <a:cubicBezTo>
                    <a:pt x="962024" y="0"/>
                    <a:pt x="978954" y="7013"/>
                    <a:pt x="991436" y="19495"/>
                  </a:cubicBezTo>
                  <a:cubicBezTo>
                    <a:pt x="1003918" y="31978"/>
                    <a:pt x="1010931" y="48907"/>
                    <a:pt x="1010931" y="66560"/>
                  </a:cubicBezTo>
                  <a:lnTo>
                    <a:pt x="1010931" y="1039109"/>
                  </a:lnTo>
                  <a:cubicBezTo>
                    <a:pt x="1010931" y="1075870"/>
                    <a:pt x="981131" y="1105670"/>
                    <a:pt x="944371" y="1105670"/>
                  </a:cubicBezTo>
                  <a:lnTo>
                    <a:pt x="66560" y="1105670"/>
                  </a:lnTo>
                  <a:cubicBezTo>
                    <a:pt x="48907" y="1105670"/>
                    <a:pt x="31978" y="1098657"/>
                    <a:pt x="19495" y="1086175"/>
                  </a:cubicBezTo>
                  <a:cubicBezTo>
                    <a:pt x="7013" y="1073692"/>
                    <a:pt x="0" y="1056762"/>
                    <a:pt x="0" y="1039109"/>
                  </a:cubicBezTo>
                  <a:lnTo>
                    <a:pt x="0" y="66560"/>
                  </a:lnTo>
                  <a:cubicBezTo>
                    <a:pt x="0" y="29800"/>
                    <a:pt x="29800" y="0"/>
                    <a:pt x="66560" y="0"/>
                  </a:cubicBezTo>
                  <a:close/>
                </a:path>
              </a:pathLst>
            </a:cu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10931" cy="1143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88865" y="4981575"/>
            <a:ext cx="3838379" cy="4198089"/>
            <a:chOff x="0" y="0"/>
            <a:chExt cx="1010931" cy="1105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0931" cy="1105670"/>
            </a:xfrm>
            <a:custGeom>
              <a:avLst/>
              <a:gdLst/>
              <a:ahLst/>
              <a:cxnLst/>
              <a:rect l="l" t="t" r="r" b="b"/>
              <a:pathLst>
                <a:path w="1010931" h="1105670">
                  <a:moveTo>
                    <a:pt x="66560" y="0"/>
                  </a:moveTo>
                  <a:lnTo>
                    <a:pt x="944371" y="0"/>
                  </a:lnTo>
                  <a:cubicBezTo>
                    <a:pt x="962024" y="0"/>
                    <a:pt x="978954" y="7013"/>
                    <a:pt x="991436" y="19495"/>
                  </a:cubicBezTo>
                  <a:cubicBezTo>
                    <a:pt x="1003918" y="31978"/>
                    <a:pt x="1010931" y="48907"/>
                    <a:pt x="1010931" y="66560"/>
                  </a:cubicBezTo>
                  <a:lnTo>
                    <a:pt x="1010931" y="1039109"/>
                  </a:lnTo>
                  <a:cubicBezTo>
                    <a:pt x="1010931" y="1075870"/>
                    <a:pt x="981131" y="1105670"/>
                    <a:pt x="944371" y="1105670"/>
                  </a:cubicBezTo>
                  <a:lnTo>
                    <a:pt x="66560" y="1105670"/>
                  </a:lnTo>
                  <a:cubicBezTo>
                    <a:pt x="48907" y="1105670"/>
                    <a:pt x="31978" y="1098657"/>
                    <a:pt x="19495" y="1086175"/>
                  </a:cubicBezTo>
                  <a:cubicBezTo>
                    <a:pt x="7013" y="1073692"/>
                    <a:pt x="0" y="1056762"/>
                    <a:pt x="0" y="1039109"/>
                  </a:cubicBezTo>
                  <a:lnTo>
                    <a:pt x="0" y="66560"/>
                  </a:lnTo>
                  <a:cubicBezTo>
                    <a:pt x="0" y="29800"/>
                    <a:pt x="29800" y="0"/>
                    <a:pt x="66560" y="0"/>
                  </a:cubicBezTo>
                  <a:close/>
                </a:path>
              </a:pathLst>
            </a:cu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10931" cy="1143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56809" y="4981575"/>
            <a:ext cx="3838379" cy="4198089"/>
            <a:chOff x="0" y="0"/>
            <a:chExt cx="1010931" cy="11056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0931" cy="1105670"/>
            </a:xfrm>
            <a:custGeom>
              <a:avLst/>
              <a:gdLst/>
              <a:ahLst/>
              <a:cxnLst/>
              <a:rect l="l" t="t" r="r" b="b"/>
              <a:pathLst>
                <a:path w="1010931" h="1105670">
                  <a:moveTo>
                    <a:pt x="66560" y="0"/>
                  </a:moveTo>
                  <a:lnTo>
                    <a:pt x="944371" y="0"/>
                  </a:lnTo>
                  <a:cubicBezTo>
                    <a:pt x="962024" y="0"/>
                    <a:pt x="978954" y="7013"/>
                    <a:pt x="991436" y="19495"/>
                  </a:cubicBezTo>
                  <a:cubicBezTo>
                    <a:pt x="1003918" y="31978"/>
                    <a:pt x="1010931" y="48907"/>
                    <a:pt x="1010931" y="66560"/>
                  </a:cubicBezTo>
                  <a:lnTo>
                    <a:pt x="1010931" y="1039109"/>
                  </a:lnTo>
                  <a:cubicBezTo>
                    <a:pt x="1010931" y="1075870"/>
                    <a:pt x="981131" y="1105670"/>
                    <a:pt x="944371" y="1105670"/>
                  </a:cubicBezTo>
                  <a:lnTo>
                    <a:pt x="66560" y="1105670"/>
                  </a:lnTo>
                  <a:cubicBezTo>
                    <a:pt x="48907" y="1105670"/>
                    <a:pt x="31978" y="1098657"/>
                    <a:pt x="19495" y="1086175"/>
                  </a:cubicBezTo>
                  <a:cubicBezTo>
                    <a:pt x="7013" y="1073692"/>
                    <a:pt x="0" y="1056762"/>
                    <a:pt x="0" y="1039109"/>
                  </a:cubicBezTo>
                  <a:lnTo>
                    <a:pt x="0" y="66560"/>
                  </a:lnTo>
                  <a:cubicBezTo>
                    <a:pt x="0" y="29800"/>
                    <a:pt x="29800" y="0"/>
                    <a:pt x="66560" y="0"/>
                  </a:cubicBezTo>
                  <a:close/>
                </a:path>
              </a:pathLst>
            </a:cu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10931" cy="1143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4981575"/>
            <a:ext cx="3838379" cy="4198089"/>
            <a:chOff x="0" y="0"/>
            <a:chExt cx="1010931" cy="11056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10931" cy="1105670"/>
            </a:xfrm>
            <a:custGeom>
              <a:avLst/>
              <a:gdLst/>
              <a:ahLst/>
              <a:cxnLst/>
              <a:rect l="l" t="t" r="r" b="b"/>
              <a:pathLst>
                <a:path w="1010931" h="1105670">
                  <a:moveTo>
                    <a:pt x="66560" y="0"/>
                  </a:moveTo>
                  <a:lnTo>
                    <a:pt x="944371" y="0"/>
                  </a:lnTo>
                  <a:cubicBezTo>
                    <a:pt x="962024" y="0"/>
                    <a:pt x="978954" y="7013"/>
                    <a:pt x="991436" y="19495"/>
                  </a:cubicBezTo>
                  <a:cubicBezTo>
                    <a:pt x="1003918" y="31978"/>
                    <a:pt x="1010931" y="48907"/>
                    <a:pt x="1010931" y="66560"/>
                  </a:cubicBezTo>
                  <a:lnTo>
                    <a:pt x="1010931" y="1039109"/>
                  </a:lnTo>
                  <a:cubicBezTo>
                    <a:pt x="1010931" y="1075870"/>
                    <a:pt x="981131" y="1105670"/>
                    <a:pt x="944371" y="1105670"/>
                  </a:cubicBezTo>
                  <a:lnTo>
                    <a:pt x="66560" y="1105670"/>
                  </a:lnTo>
                  <a:cubicBezTo>
                    <a:pt x="48907" y="1105670"/>
                    <a:pt x="31978" y="1098657"/>
                    <a:pt x="19495" y="1086175"/>
                  </a:cubicBezTo>
                  <a:cubicBezTo>
                    <a:pt x="7013" y="1073692"/>
                    <a:pt x="0" y="1056762"/>
                    <a:pt x="0" y="1039109"/>
                  </a:cubicBezTo>
                  <a:lnTo>
                    <a:pt x="0" y="66560"/>
                  </a:lnTo>
                  <a:cubicBezTo>
                    <a:pt x="0" y="29800"/>
                    <a:pt x="29800" y="0"/>
                    <a:pt x="66560" y="0"/>
                  </a:cubicBezTo>
                  <a:close/>
                </a:path>
              </a:pathLst>
            </a:custGeom>
            <a:solidFill>
              <a:srgbClr val="407709"/>
            </a:solidFill>
            <a:ln w="38100" cap="rnd">
              <a:solidFill>
                <a:srgbClr val="FCFFEE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010931" cy="1143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06416" y="1412240"/>
            <a:ext cx="4956159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49"/>
              </a:lnSpc>
              <a:spcBef>
                <a:spcPct val="0"/>
              </a:spcBef>
            </a:pPr>
            <a:r>
              <a:rPr lang="en-US" sz="4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Por que essa solução?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215957"/>
            <a:ext cx="4933876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99"/>
              </a:lnSpc>
              <a:spcBef>
                <a:spcPct val="0"/>
              </a:spcBef>
            </a:pPr>
            <a:r>
              <a:rPr lang="en-US" sz="24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Menos intermediários entre quem produz e quem prepara, com mais transparência em cada etapa.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62054" y="6844665"/>
            <a:ext cx="2956112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Menos etapas entre a origem e o prato, mais frescor até a cozinha.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525828" y="5738453"/>
            <a:ext cx="362856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FCFFE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Frescor preservado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729999" y="6844665"/>
            <a:ext cx="2956112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Produção baseada em pedidos reais, não em palpite.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67822" y="5738453"/>
            <a:ext cx="328046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FCFFE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Planejamento real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597943" y="6844665"/>
            <a:ext cx="2956112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O restaurante sabe exatamente de onde veio cada item que compra.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647986" y="5738453"/>
            <a:ext cx="285602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FCFFE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Rastreabilidade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69833" y="6844665"/>
            <a:ext cx="2956112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O produtor recebe mais pelo que planta ou pesca.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71494" y="5738453"/>
            <a:ext cx="295279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FCFFE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Preço justo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85971" y="-600588"/>
            <a:ext cx="11488175" cy="1148817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31360" r="-3136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408970" y="2202566"/>
            <a:ext cx="5300432" cy="3299227"/>
            <a:chOff x="0" y="0"/>
            <a:chExt cx="1395999" cy="8689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5999" cy="868932"/>
            </a:xfrm>
            <a:custGeom>
              <a:avLst/>
              <a:gdLst/>
              <a:ahLst/>
              <a:cxnLst/>
              <a:rect l="l" t="t" r="r" b="b"/>
              <a:pathLst>
                <a:path w="1395999" h="868932">
                  <a:moveTo>
                    <a:pt x="48200" y="0"/>
                  </a:moveTo>
                  <a:lnTo>
                    <a:pt x="1347798" y="0"/>
                  </a:lnTo>
                  <a:cubicBezTo>
                    <a:pt x="1360582" y="0"/>
                    <a:pt x="1372842" y="5078"/>
                    <a:pt x="1381881" y="14118"/>
                  </a:cubicBezTo>
                  <a:cubicBezTo>
                    <a:pt x="1390920" y="23157"/>
                    <a:pt x="1395999" y="35417"/>
                    <a:pt x="1395999" y="48200"/>
                  </a:cubicBezTo>
                  <a:lnTo>
                    <a:pt x="1395999" y="820732"/>
                  </a:lnTo>
                  <a:cubicBezTo>
                    <a:pt x="1395999" y="847352"/>
                    <a:pt x="1374419" y="868932"/>
                    <a:pt x="1347798" y="868932"/>
                  </a:cubicBezTo>
                  <a:lnTo>
                    <a:pt x="48200" y="868932"/>
                  </a:lnTo>
                  <a:cubicBezTo>
                    <a:pt x="35417" y="868932"/>
                    <a:pt x="23157" y="863854"/>
                    <a:pt x="14118" y="854815"/>
                  </a:cubicBezTo>
                  <a:cubicBezTo>
                    <a:pt x="5078" y="845775"/>
                    <a:pt x="0" y="833515"/>
                    <a:pt x="0" y="820732"/>
                  </a:cubicBezTo>
                  <a:lnTo>
                    <a:pt x="0" y="48200"/>
                  </a:lnTo>
                  <a:cubicBezTo>
                    <a:pt x="0" y="21580"/>
                    <a:pt x="21580" y="0"/>
                    <a:pt x="48200" y="0"/>
                  </a:cubicBezTo>
                  <a:close/>
                </a:path>
              </a:pathLst>
            </a:custGeom>
            <a:solidFill>
              <a:srgbClr val="FCFFEE"/>
            </a:solidFill>
            <a:ln w="28575" cap="rnd">
              <a:solidFill>
                <a:srgbClr val="407709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395999" cy="907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4215748"/>
            <a:ext cx="4337268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Formação técnica completa em desenvolvimento web pelo Entra21: da interface ao banco de dados.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1958868" y="2202566"/>
            <a:ext cx="5300432" cy="3299227"/>
            <a:chOff x="0" y="0"/>
            <a:chExt cx="1395999" cy="868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95999" cy="868932"/>
            </a:xfrm>
            <a:custGeom>
              <a:avLst/>
              <a:gdLst/>
              <a:ahLst/>
              <a:cxnLst/>
              <a:rect l="l" t="t" r="r" b="b"/>
              <a:pathLst>
                <a:path w="1395999" h="868932">
                  <a:moveTo>
                    <a:pt x="48200" y="0"/>
                  </a:moveTo>
                  <a:lnTo>
                    <a:pt x="1347798" y="0"/>
                  </a:lnTo>
                  <a:cubicBezTo>
                    <a:pt x="1360582" y="0"/>
                    <a:pt x="1372842" y="5078"/>
                    <a:pt x="1381881" y="14118"/>
                  </a:cubicBezTo>
                  <a:cubicBezTo>
                    <a:pt x="1390920" y="23157"/>
                    <a:pt x="1395999" y="35417"/>
                    <a:pt x="1395999" y="48200"/>
                  </a:cubicBezTo>
                  <a:lnTo>
                    <a:pt x="1395999" y="820732"/>
                  </a:lnTo>
                  <a:cubicBezTo>
                    <a:pt x="1395999" y="847352"/>
                    <a:pt x="1374419" y="868932"/>
                    <a:pt x="1347798" y="868932"/>
                  </a:cubicBezTo>
                  <a:lnTo>
                    <a:pt x="48200" y="868932"/>
                  </a:lnTo>
                  <a:cubicBezTo>
                    <a:pt x="35417" y="868932"/>
                    <a:pt x="23157" y="863854"/>
                    <a:pt x="14118" y="854815"/>
                  </a:cubicBezTo>
                  <a:cubicBezTo>
                    <a:pt x="5078" y="845775"/>
                    <a:pt x="0" y="833515"/>
                    <a:pt x="0" y="820732"/>
                  </a:cubicBezTo>
                  <a:lnTo>
                    <a:pt x="0" y="48200"/>
                  </a:lnTo>
                  <a:cubicBezTo>
                    <a:pt x="0" y="21580"/>
                    <a:pt x="21580" y="0"/>
                    <a:pt x="48200" y="0"/>
                  </a:cubicBezTo>
                  <a:close/>
                </a:path>
              </a:pathLst>
            </a:custGeom>
            <a:solidFill>
              <a:srgbClr val="FCFFEE"/>
            </a:solidFill>
            <a:ln w="28575" cap="rnd">
              <a:solidFill>
                <a:srgbClr val="407709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95999" cy="907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408970" y="5682767"/>
            <a:ext cx="5300432" cy="3299227"/>
            <a:chOff x="0" y="0"/>
            <a:chExt cx="1395999" cy="8689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95999" cy="868932"/>
            </a:xfrm>
            <a:custGeom>
              <a:avLst/>
              <a:gdLst/>
              <a:ahLst/>
              <a:cxnLst/>
              <a:rect l="l" t="t" r="r" b="b"/>
              <a:pathLst>
                <a:path w="1395999" h="868932">
                  <a:moveTo>
                    <a:pt x="48200" y="0"/>
                  </a:moveTo>
                  <a:lnTo>
                    <a:pt x="1347798" y="0"/>
                  </a:lnTo>
                  <a:cubicBezTo>
                    <a:pt x="1360582" y="0"/>
                    <a:pt x="1372842" y="5078"/>
                    <a:pt x="1381881" y="14118"/>
                  </a:cubicBezTo>
                  <a:cubicBezTo>
                    <a:pt x="1390920" y="23157"/>
                    <a:pt x="1395999" y="35417"/>
                    <a:pt x="1395999" y="48200"/>
                  </a:cubicBezTo>
                  <a:lnTo>
                    <a:pt x="1395999" y="820732"/>
                  </a:lnTo>
                  <a:cubicBezTo>
                    <a:pt x="1395999" y="847352"/>
                    <a:pt x="1374419" y="868932"/>
                    <a:pt x="1347798" y="868932"/>
                  </a:cubicBezTo>
                  <a:lnTo>
                    <a:pt x="48200" y="868932"/>
                  </a:lnTo>
                  <a:cubicBezTo>
                    <a:pt x="35417" y="868932"/>
                    <a:pt x="23157" y="863854"/>
                    <a:pt x="14118" y="854815"/>
                  </a:cubicBezTo>
                  <a:cubicBezTo>
                    <a:pt x="5078" y="845775"/>
                    <a:pt x="0" y="833515"/>
                    <a:pt x="0" y="820732"/>
                  </a:cubicBezTo>
                  <a:lnTo>
                    <a:pt x="0" y="48200"/>
                  </a:lnTo>
                  <a:cubicBezTo>
                    <a:pt x="0" y="21580"/>
                    <a:pt x="21580" y="0"/>
                    <a:pt x="4820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95999" cy="907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958868" y="5682767"/>
            <a:ext cx="5300432" cy="3299227"/>
            <a:chOff x="0" y="0"/>
            <a:chExt cx="1395999" cy="8689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95999" cy="868932"/>
            </a:xfrm>
            <a:custGeom>
              <a:avLst/>
              <a:gdLst/>
              <a:ahLst/>
              <a:cxnLst/>
              <a:rect l="l" t="t" r="r" b="b"/>
              <a:pathLst>
                <a:path w="1395999" h="868932">
                  <a:moveTo>
                    <a:pt x="48200" y="0"/>
                  </a:moveTo>
                  <a:lnTo>
                    <a:pt x="1347798" y="0"/>
                  </a:lnTo>
                  <a:cubicBezTo>
                    <a:pt x="1360582" y="0"/>
                    <a:pt x="1372842" y="5078"/>
                    <a:pt x="1381881" y="14118"/>
                  </a:cubicBezTo>
                  <a:cubicBezTo>
                    <a:pt x="1390920" y="23157"/>
                    <a:pt x="1395999" y="35417"/>
                    <a:pt x="1395999" y="48200"/>
                  </a:cubicBezTo>
                  <a:lnTo>
                    <a:pt x="1395999" y="820732"/>
                  </a:lnTo>
                  <a:cubicBezTo>
                    <a:pt x="1395999" y="847352"/>
                    <a:pt x="1374419" y="868932"/>
                    <a:pt x="1347798" y="868932"/>
                  </a:cubicBezTo>
                  <a:lnTo>
                    <a:pt x="48200" y="868932"/>
                  </a:lnTo>
                  <a:cubicBezTo>
                    <a:pt x="35417" y="868932"/>
                    <a:pt x="23157" y="863854"/>
                    <a:pt x="14118" y="854815"/>
                  </a:cubicBezTo>
                  <a:cubicBezTo>
                    <a:pt x="5078" y="845775"/>
                    <a:pt x="0" y="833515"/>
                    <a:pt x="0" y="820732"/>
                  </a:cubicBezTo>
                  <a:lnTo>
                    <a:pt x="0" y="48200"/>
                  </a:lnTo>
                  <a:cubicBezTo>
                    <a:pt x="0" y="21580"/>
                    <a:pt x="21580" y="0"/>
                    <a:pt x="48200" y="0"/>
                  </a:cubicBezTo>
                  <a:close/>
                </a:path>
              </a:pathLst>
            </a:custGeom>
            <a:solidFill>
              <a:srgbClr val="FCFFEE"/>
            </a:solidFill>
            <a:ln w="28575" cap="rnd">
              <a:solidFill>
                <a:srgbClr val="407709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395999" cy="907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8598963">
            <a:off x="170159" y="5274637"/>
            <a:ext cx="4008249" cy="7967326"/>
            <a:chOff x="0" y="0"/>
            <a:chExt cx="3198876" cy="6358509"/>
          </a:xfrm>
        </p:grpSpPr>
        <p:sp>
          <p:nvSpPr>
            <p:cNvPr id="18" name="Freeform 18"/>
            <p:cNvSpPr/>
            <p:nvPr/>
          </p:nvSpPr>
          <p:spPr>
            <a:xfrm>
              <a:off x="3937" y="3937"/>
              <a:ext cx="3191129" cy="6350635"/>
            </a:xfrm>
            <a:custGeom>
              <a:avLst/>
              <a:gdLst/>
              <a:ahLst/>
              <a:cxnLst/>
              <a:rect l="l" t="t" r="r" b="b"/>
              <a:pathLst>
                <a:path w="3191129" h="6350635">
                  <a:moveTo>
                    <a:pt x="3175254" y="0"/>
                  </a:moveTo>
                  <a:cubicBezTo>
                    <a:pt x="1421638" y="0"/>
                    <a:pt x="0" y="1421638"/>
                    <a:pt x="0" y="3175254"/>
                  </a:cubicBezTo>
                  <a:cubicBezTo>
                    <a:pt x="0" y="4928870"/>
                    <a:pt x="1421638" y="6350635"/>
                    <a:pt x="3175381" y="6350635"/>
                  </a:cubicBezTo>
                  <a:lnTo>
                    <a:pt x="3191129" y="4412361"/>
                  </a:lnTo>
                  <a:cubicBezTo>
                    <a:pt x="2512822" y="4412361"/>
                    <a:pt x="1963039" y="3862578"/>
                    <a:pt x="1963039" y="3184271"/>
                  </a:cubicBezTo>
                  <a:cubicBezTo>
                    <a:pt x="1963039" y="2505964"/>
                    <a:pt x="2512822" y="1956181"/>
                    <a:pt x="3191129" y="1956181"/>
                  </a:cubicBezTo>
                  <a:lnTo>
                    <a:pt x="3175254" y="0"/>
                  </a:lnTo>
                  <a:close/>
                </a:path>
              </a:pathLst>
            </a:custGeom>
            <a:blipFill>
              <a:blip r:embed="rId3"/>
              <a:stretch>
                <a:fillRect l="-99350" r="-9935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3198749" cy="6358509"/>
            </a:xfrm>
            <a:custGeom>
              <a:avLst/>
              <a:gdLst/>
              <a:ahLst/>
              <a:cxnLst/>
              <a:rect l="l" t="t" r="r" b="b"/>
              <a:pathLst>
                <a:path w="3198749" h="6358509">
                  <a:moveTo>
                    <a:pt x="3183128" y="6358509"/>
                  </a:moveTo>
                  <a:lnTo>
                    <a:pt x="3179318" y="6358509"/>
                  </a:lnTo>
                  <a:cubicBezTo>
                    <a:pt x="2750185" y="6358509"/>
                    <a:pt x="2333752" y="6274435"/>
                    <a:pt x="1941830" y="6108700"/>
                  </a:cubicBezTo>
                  <a:cubicBezTo>
                    <a:pt x="1563243" y="5948553"/>
                    <a:pt x="1223264" y="5719318"/>
                    <a:pt x="931291" y="5427345"/>
                  </a:cubicBezTo>
                  <a:cubicBezTo>
                    <a:pt x="639318" y="5135372"/>
                    <a:pt x="410083" y="4795393"/>
                    <a:pt x="249936" y="4416806"/>
                  </a:cubicBezTo>
                  <a:cubicBezTo>
                    <a:pt x="84074" y="4024757"/>
                    <a:pt x="0" y="3608451"/>
                    <a:pt x="0" y="3179191"/>
                  </a:cubicBezTo>
                  <a:cubicBezTo>
                    <a:pt x="0" y="2749931"/>
                    <a:pt x="84074" y="2333625"/>
                    <a:pt x="249809" y="1941703"/>
                  </a:cubicBezTo>
                  <a:cubicBezTo>
                    <a:pt x="409956" y="1563116"/>
                    <a:pt x="639191" y="1223137"/>
                    <a:pt x="931164" y="931164"/>
                  </a:cubicBezTo>
                  <a:cubicBezTo>
                    <a:pt x="1223137" y="639191"/>
                    <a:pt x="1563116" y="409956"/>
                    <a:pt x="1941703" y="249809"/>
                  </a:cubicBezTo>
                  <a:cubicBezTo>
                    <a:pt x="2333625" y="84074"/>
                    <a:pt x="2750058" y="0"/>
                    <a:pt x="3179191" y="0"/>
                  </a:cubicBezTo>
                  <a:lnTo>
                    <a:pt x="3183001" y="0"/>
                  </a:lnTo>
                  <a:lnTo>
                    <a:pt x="3183001" y="3810"/>
                  </a:lnTo>
                  <a:lnTo>
                    <a:pt x="3198749" y="1964055"/>
                  </a:lnTo>
                  <a:lnTo>
                    <a:pt x="3194812" y="1964055"/>
                  </a:lnTo>
                  <a:cubicBezTo>
                    <a:pt x="2867787" y="1964055"/>
                    <a:pt x="2560320" y="2091436"/>
                    <a:pt x="2329180" y="2322576"/>
                  </a:cubicBezTo>
                  <a:cubicBezTo>
                    <a:pt x="2097913" y="2553843"/>
                    <a:pt x="1970659" y="2861183"/>
                    <a:pt x="1970659" y="3188208"/>
                  </a:cubicBezTo>
                  <a:cubicBezTo>
                    <a:pt x="1970659" y="3515233"/>
                    <a:pt x="2098040" y="3822700"/>
                    <a:pt x="2329180" y="4053840"/>
                  </a:cubicBezTo>
                  <a:cubicBezTo>
                    <a:pt x="2560447" y="4285107"/>
                    <a:pt x="2867787" y="4412361"/>
                    <a:pt x="3194812" y="4412361"/>
                  </a:cubicBezTo>
                  <a:lnTo>
                    <a:pt x="3198749" y="4412361"/>
                  </a:lnTo>
                  <a:lnTo>
                    <a:pt x="3198749" y="4416298"/>
                  </a:lnTo>
                  <a:lnTo>
                    <a:pt x="3183128" y="6358509"/>
                  </a:lnTo>
                  <a:close/>
                  <a:moveTo>
                    <a:pt x="3175381" y="7747"/>
                  </a:moveTo>
                  <a:cubicBezTo>
                    <a:pt x="2748534" y="8255"/>
                    <a:pt x="2334514" y="92075"/>
                    <a:pt x="1944751" y="256921"/>
                  </a:cubicBezTo>
                  <a:cubicBezTo>
                    <a:pt x="1567053" y="416687"/>
                    <a:pt x="1227963" y="645287"/>
                    <a:pt x="936625" y="936625"/>
                  </a:cubicBezTo>
                  <a:cubicBezTo>
                    <a:pt x="645414" y="1227836"/>
                    <a:pt x="416687" y="1567053"/>
                    <a:pt x="256921" y="1944751"/>
                  </a:cubicBezTo>
                  <a:cubicBezTo>
                    <a:pt x="91567" y="2335784"/>
                    <a:pt x="7747" y="2751074"/>
                    <a:pt x="7747" y="3179191"/>
                  </a:cubicBezTo>
                  <a:cubicBezTo>
                    <a:pt x="7747" y="3607308"/>
                    <a:pt x="91567" y="4022725"/>
                    <a:pt x="256921" y="4413631"/>
                  </a:cubicBezTo>
                  <a:cubicBezTo>
                    <a:pt x="416687" y="4791329"/>
                    <a:pt x="645287" y="5130419"/>
                    <a:pt x="936625" y="5421757"/>
                  </a:cubicBezTo>
                  <a:cubicBezTo>
                    <a:pt x="1227836" y="5712968"/>
                    <a:pt x="1567053" y="5941695"/>
                    <a:pt x="1944751" y="6101461"/>
                  </a:cubicBezTo>
                  <a:cubicBezTo>
                    <a:pt x="2334514" y="6266307"/>
                    <a:pt x="2748534" y="6350127"/>
                    <a:pt x="3175381" y="6350635"/>
                  </a:cubicBezTo>
                  <a:lnTo>
                    <a:pt x="3191129" y="4420108"/>
                  </a:lnTo>
                  <a:cubicBezTo>
                    <a:pt x="2863469" y="4419092"/>
                    <a:pt x="2555621" y="4291076"/>
                    <a:pt x="2323846" y="4059301"/>
                  </a:cubicBezTo>
                  <a:cubicBezTo>
                    <a:pt x="2091182" y="3826637"/>
                    <a:pt x="1963039" y="3517265"/>
                    <a:pt x="1963039" y="3188208"/>
                  </a:cubicBezTo>
                  <a:cubicBezTo>
                    <a:pt x="1963039" y="2859151"/>
                    <a:pt x="2091182" y="2549779"/>
                    <a:pt x="2323846" y="2317115"/>
                  </a:cubicBezTo>
                  <a:cubicBezTo>
                    <a:pt x="2555621" y="2085340"/>
                    <a:pt x="2863469" y="1957324"/>
                    <a:pt x="3191129" y="1956308"/>
                  </a:cubicBezTo>
                  <a:lnTo>
                    <a:pt x="3175381" y="7747"/>
                  </a:ln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946511" y="1243481"/>
            <a:ext cx="1817267" cy="181726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0093" b="-20093"/>
              </a:stretch>
            </a:blipFill>
            <a:ln w="1428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" name="Freeform 22"/>
          <p:cNvSpPr/>
          <p:nvPr/>
        </p:nvSpPr>
        <p:spPr>
          <a:xfrm>
            <a:off x="11218541" y="1565801"/>
            <a:ext cx="1253536" cy="1159521"/>
          </a:xfrm>
          <a:custGeom>
            <a:avLst/>
            <a:gdLst/>
            <a:ahLst/>
            <a:cxnLst/>
            <a:rect l="l" t="t" r="r" b="b"/>
            <a:pathLst>
              <a:path w="1253536" h="1159521">
                <a:moveTo>
                  <a:pt x="0" y="0"/>
                </a:moveTo>
                <a:lnTo>
                  <a:pt x="1253536" y="0"/>
                </a:lnTo>
                <a:lnTo>
                  <a:pt x="1253536" y="1159521"/>
                </a:lnTo>
                <a:lnTo>
                  <a:pt x="0" y="11595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TextBox 23"/>
          <p:cNvSpPr txBox="1"/>
          <p:nvPr/>
        </p:nvSpPr>
        <p:spPr>
          <a:xfrm>
            <a:off x="6903864" y="6136354"/>
            <a:ext cx="3683404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59"/>
              </a:lnSpc>
              <a:spcBef>
                <a:spcPct val="0"/>
              </a:spcBef>
            </a:pPr>
            <a:r>
              <a:rPr lang="en-US" sz="2899" b="1" u="none" strike="noStrike">
                <a:solidFill>
                  <a:srgbClr val="FCFFEE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Back-end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423777" y="6148419"/>
            <a:ext cx="36834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Banco de dados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5449885" y="8022909"/>
            <a:ext cx="1918170" cy="1918170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0093" b="-20093"/>
              </a:stretch>
            </a:blipFill>
            <a:ln w="142875" cap="sq">
              <a:solidFill>
                <a:srgbClr val="82C11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449885" y="1243481"/>
            <a:ext cx="1918170" cy="191817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0093" b="-20093"/>
              </a:stretch>
            </a:blipFill>
            <a:ln w="142875" cap="sq">
              <a:solidFill>
                <a:srgbClr val="40770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837768" y="8022909"/>
            <a:ext cx="1918170" cy="1918170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0093" b="-20093"/>
              </a:stretch>
            </a:blipFill>
            <a:ln w="142875" cap="sq">
              <a:solidFill>
                <a:srgbClr val="82C11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" name="Freeform 31"/>
          <p:cNvSpPr/>
          <p:nvPr/>
        </p:nvSpPr>
        <p:spPr>
          <a:xfrm>
            <a:off x="5864343" y="8370779"/>
            <a:ext cx="1089253" cy="1158780"/>
          </a:xfrm>
          <a:custGeom>
            <a:avLst/>
            <a:gdLst/>
            <a:ahLst/>
            <a:cxnLst/>
            <a:rect l="l" t="t" r="r" b="b"/>
            <a:pathLst>
              <a:path w="1089253" h="1158780">
                <a:moveTo>
                  <a:pt x="0" y="0"/>
                </a:moveTo>
                <a:lnTo>
                  <a:pt x="1089254" y="0"/>
                </a:lnTo>
                <a:lnTo>
                  <a:pt x="1089254" y="1158781"/>
                </a:lnTo>
                <a:lnTo>
                  <a:pt x="0" y="11587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1218541" y="8370779"/>
            <a:ext cx="1181563" cy="1181563"/>
          </a:xfrm>
          <a:custGeom>
            <a:avLst/>
            <a:gdLst/>
            <a:ahLst/>
            <a:cxnLst/>
            <a:rect l="l" t="t" r="r" b="b"/>
            <a:pathLst>
              <a:path w="1181563" h="1181563">
                <a:moveTo>
                  <a:pt x="0" y="0"/>
                </a:moveTo>
                <a:lnTo>
                  <a:pt x="1181563" y="0"/>
                </a:lnTo>
                <a:lnTo>
                  <a:pt x="1181563" y="1181564"/>
                </a:lnTo>
                <a:lnTo>
                  <a:pt x="0" y="1181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5761829" y="1565801"/>
            <a:ext cx="1294282" cy="1248982"/>
          </a:xfrm>
          <a:custGeom>
            <a:avLst/>
            <a:gdLst/>
            <a:ahLst/>
            <a:cxnLst/>
            <a:rect l="l" t="t" r="r" b="b"/>
            <a:pathLst>
              <a:path w="1294282" h="1248982">
                <a:moveTo>
                  <a:pt x="0" y="0"/>
                </a:moveTo>
                <a:lnTo>
                  <a:pt x="1294282" y="0"/>
                </a:lnTo>
                <a:lnTo>
                  <a:pt x="1294282" y="1248982"/>
                </a:lnTo>
                <a:lnTo>
                  <a:pt x="0" y="12489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TextBox 34"/>
          <p:cNvSpPr txBox="1"/>
          <p:nvPr/>
        </p:nvSpPr>
        <p:spPr>
          <a:xfrm>
            <a:off x="1028700" y="2456101"/>
            <a:ext cx="4635033" cy="1285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88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Por que esse grupo é capaz?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53819" y="3693970"/>
            <a:ext cx="4082107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Coordenação do grupo, definição do escopo e requisitos com a Evelin.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74498" y="3005283"/>
            <a:ext cx="434404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Liderança de projeto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903864" y="6919945"/>
            <a:ext cx="4343658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API e regras de negócio em Java com Spring Boot com o Marco.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423777" y="6919945"/>
            <a:ext cx="4349508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Modelagem e persistência dos dados em PostgreSQL com Matheus e Felipe.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568030" y="3693970"/>
            <a:ext cx="4082107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Interfaces em React para produtores e restaurantes com o Daniel.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568030" y="3005283"/>
            <a:ext cx="36834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Front-end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8812" y="2664134"/>
            <a:ext cx="4057382" cy="40573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63" r="-24963"/>
              </a:stretch>
            </a:blipFill>
            <a:ln w="180975" cap="sq">
              <a:solidFill>
                <a:srgbClr val="82C11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113370" y="2664134"/>
            <a:ext cx="4057382" cy="405738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6388" r="-26388"/>
              </a:stretch>
            </a:blipFill>
            <a:ln w="180975" cap="sq">
              <a:solidFill>
                <a:srgbClr val="82C11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631806" y="2664134"/>
            <a:ext cx="4057382" cy="405738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41592" r="-41592"/>
              </a:stretch>
            </a:blipFill>
            <a:ln w="180975" cap="sq">
              <a:solidFill>
                <a:srgbClr val="82C11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785212" y="1326408"/>
            <a:ext cx="8717575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O que buscamos agora</a:t>
            </a:r>
          </a:p>
        </p:txBody>
      </p:sp>
      <p:sp>
        <p:nvSpPr>
          <p:cNvPr id="9" name="Freeform 9"/>
          <p:cNvSpPr/>
          <p:nvPr/>
        </p:nvSpPr>
        <p:spPr>
          <a:xfrm rot="1783962" flipV="1">
            <a:off x="3461872" y="-2123865"/>
            <a:ext cx="21000148" cy="4906577"/>
          </a:xfrm>
          <a:custGeom>
            <a:avLst/>
            <a:gdLst/>
            <a:ahLst/>
            <a:cxnLst/>
            <a:rect l="l" t="t" r="r" b="b"/>
            <a:pathLst>
              <a:path w="21000148" h="4906577">
                <a:moveTo>
                  <a:pt x="0" y="4906577"/>
                </a:moveTo>
                <a:lnTo>
                  <a:pt x="21000149" y="4906577"/>
                </a:lnTo>
                <a:lnTo>
                  <a:pt x="21000149" y="0"/>
                </a:lnTo>
                <a:lnTo>
                  <a:pt x="0" y="0"/>
                </a:lnTo>
                <a:lnTo>
                  <a:pt x="0" y="490657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" name="Group 10"/>
          <p:cNvGrpSpPr/>
          <p:nvPr/>
        </p:nvGrpSpPr>
        <p:grpSpPr>
          <a:xfrm>
            <a:off x="-1411204" y="-1505008"/>
            <a:ext cx="3642947" cy="364294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770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792014" y="-885818"/>
            <a:ext cx="2404566" cy="240456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11B"/>
            </a:solidFill>
            <a:ln w="171450" cap="sq">
              <a:solidFill>
                <a:srgbClr val="FCFFEE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44511" y="8068945"/>
            <a:ext cx="4965985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Produtores, pescadores e restaurantes da região dispostos a testar a plataforma em campo.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1645" y="7261527"/>
            <a:ext cx="439171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Parceiros piloto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61007" y="8068945"/>
            <a:ext cx="4965985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Visibilidade para o projeto e para o time perante empresas e avaliadores em outubro.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84782" y="7261527"/>
            <a:ext cx="5518435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Espaço no Banco de Talentos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179443" y="8068945"/>
            <a:ext cx="4965985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u="none" strike="noStrike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Orientação para evoluir do protótipo a um MVP pronto para operar na região.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64638" y="7261527"/>
            <a:ext cx="439171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99"/>
              </a:lnSpc>
              <a:spcBef>
                <a:spcPct val="0"/>
              </a:spcBef>
            </a:pPr>
            <a:r>
              <a:rPr lang="en-US" sz="2999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Mentoria e conexões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845046" y="0"/>
            <a:ext cx="15430500" cy="10287000"/>
          </a:xfrm>
          <a:custGeom>
            <a:avLst/>
            <a:gdLst/>
            <a:ahLst/>
            <a:cxnLst/>
            <a:rect l="l" t="t" r="r" b="b"/>
            <a:pathLst>
              <a:path w="15430500" h="10287000">
                <a:moveTo>
                  <a:pt x="0" y="0"/>
                </a:moveTo>
                <a:lnTo>
                  <a:pt x="15430500" y="0"/>
                </a:lnTo>
                <a:lnTo>
                  <a:pt x="15430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-378586" y="0"/>
            <a:ext cx="11034210" cy="10569730"/>
            <a:chOff x="0" y="0"/>
            <a:chExt cx="2906129" cy="2783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06130" cy="2783797"/>
            </a:xfrm>
            <a:custGeom>
              <a:avLst/>
              <a:gdLst/>
              <a:ahLst/>
              <a:cxnLst/>
              <a:rect l="l" t="t" r="r" b="b"/>
              <a:pathLst>
                <a:path w="2906130" h="2783797">
                  <a:moveTo>
                    <a:pt x="0" y="0"/>
                  </a:moveTo>
                  <a:lnTo>
                    <a:pt x="2906130" y="0"/>
                  </a:lnTo>
                  <a:lnTo>
                    <a:pt x="2906130" y="2783797"/>
                  </a:lnTo>
                  <a:lnTo>
                    <a:pt x="0" y="2783797"/>
                  </a:lnTo>
                  <a:close/>
                </a:path>
              </a:pathLst>
            </a:custGeom>
            <a:solidFill>
              <a:srgbClr val="FCFFEE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906129" cy="2821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4372704">
            <a:off x="6150950" y="5030273"/>
            <a:ext cx="3331572" cy="3734733"/>
          </a:xfrm>
          <a:custGeom>
            <a:avLst/>
            <a:gdLst/>
            <a:ahLst/>
            <a:cxnLst/>
            <a:rect l="l" t="t" r="r" b="b"/>
            <a:pathLst>
              <a:path w="3331572" h="3734733">
                <a:moveTo>
                  <a:pt x="0" y="0"/>
                </a:moveTo>
                <a:lnTo>
                  <a:pt x="3331572" y="0"/>
                </a:lnTo>
                <a:lnTo>
                  <a:pt x="3331572" y="3734732"/>
                </a:lnTo>
                <a:lnTo>
                  <a:pt x="0" y="3734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 rot="5400000">
            <a:off x="5852367" y="3849053"/>
            <a:ext cx="10437278" cy="2438616"/>
          </a:xfrm>
          <a:custGeom>
            <a:avLst/>
            <a:gdLst/>
            <a:ahLst/>
            <a:cxnLst/>
            <a:rect l="l" t="t" r="r" b="b"/>
            <a:pathLst>
              <a:path w="10437278" h="2438616">
                <a:moveTo>
                  <a:pt x="0" y="0"/>
                </a:moveTo>
                <a:lnTo>
                  <a:pt x="10437278" y="0"/>
                </a:lnTo>
                <a:lnTo>
                  <a:pt x="10437278" y="2438616"/>
                </a:lnTo>
                <a:lnTo>
                  <a:pt x="0" y="2438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4030352" y="6765950"/>
            <a:ext cx="621518" cy="621518"/>
          </a:xfrm>
          <a:custGeom>
            <a:avLst/>
            <a:gdLst/>
            <a:ahLst/>
            <a:cxnLst/>
            <a:rect l="l" t="t" r="r" b="b"/>
            <a:pathLst>
              <a:path w="621518" h="621518">
                <a:moveTo>
                  <a:pt x="0" y="0"/>
                </a:moveTo>
                <a:lnTo>
                  <a:pt x="621518" y="0"/>
                </a:lnTo>
                <a:lnTo>
                  <a:pt x="621518" y="621518"/>
                </a:lnTo>
                <a:lnTo>
                  <a:pt x="0" y="621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957187" y="704685"/>
            <a:ext cx="2580001" cy="2580001"/>
          </a:xfrm>
          <a:custGeom>
            <a:avLst/>
            <a:gdLst/>
            <a:ahLst/>
            <a:cxnLst/>
            <a:rect l="l" t="t" r="r" b="b"/>
            <a:pathLst>
              <a:path w="2580001" h="2580001">
                <a:moveTo>
                  <a:pt x="0" y="0"/>
                </a:moveTo>
                <a:lnTo>
                  <a:pt x="2580001" y="0"/>
                </a:lnTo>
                <a:lnTo>
                  <a:pt x="2580001" y="2580001"/>
                </a:lnTo>
                <a:lnTo>
                  <a:pt x="0" y="25800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116096" y="8071739"/>
            <a:ext cx="583528" cy="583528"/>
          </a:xfrm>
          <a:custGeom>
            <a:avLst/>
            <a:gdLst/>
            <a:ahLst/>
            <a:cxnLst/>
            <a:rect l="l" t="t" r="r" b="b"/>
            <a:pathLst>
              <a:path w="583528" h="583528">
                <a:moveTo>
                  <a:pt x="0" y="0"/>
                </a:moveTo>
                <a:lnTo>
                  <a:pt x="583528" y="0"/>
                </a:lnTo>
                <a:lnTo>
                  <a:pt x="583528" y="583528"/>
                </a:lnTo>
                <a:lnTo>
                  <a:pt x="0" y="583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094247" y="8978309"/>
            <a:ext cx="627226" cy="439058"/>
          </a:xfrm>
          <a:custGeom>
            <a:avLst/>
            <a:gdLst/>
            <a:ahLst/>
            <a:cxnLst/>
            <a:rect l="l" t="t" r="r" b="b"/>
            <a:pathLst>
              <a:path w="627226" h="439058">
                <a:moveTo>
                  <a:pt x="0" y="0"/>
                </a:moveTo>
                <a:lnTo>
                  <a:pt x="627226" y="0"/>
                </a:lnTo>
                <a:lnTo>
                  <a:pt x="627226" y="439058"/>
                </a:lnTo>
                <a:lnTo>
                  <a:pt x="0" y="4390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4845088" y="1587560"/>
            <a:ext cx="3698709" cy="696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</a:pPr>
            <a:r>
              <a:rPr lang="en-US" sz="4011" b="1">
                <a:solidFill>
                  <a:srgbClr val="E1F0C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DEValle</a:t>
            </a:r>
          </a:p>
        </p:txBody>
      </p:sp>
      <p:sp>
        <p:nvSpPr>
          <p:cNvPr id="14" name="Freeform 14"/>
          <p:cNvSpPr/>
          <p:nvPr/>
        </p:nvSpPr>
        <p:spPr>
          <a:xfrm>
            <a:off x="4264758" y="1299357"/>
            <a:ext cx="1402797" cy="1390656"/>
          </a:xfrm>
          <a:custGeom>
            <a:avLst/>
            <a:gdLst/>
            <a:ahLst/>
            <a:cxnLst/>
            <a:rect l="l" t="t" r="r" b="b"/>
            <a:pathLst>
              <a:path w="1402797" h="1390656">
                <a:moveTo>
                  <a:pt x="0" y="0"/>
                </a:moveTo>
                <a:lnTo>
                  <a:pt x="1402797" y="0"/>
                </a:lnTo>
                <a:lnTo>
                  <a:pt x="1402797" y="1390656"/>
                </a:lnTo>
                <a:lnTo>
                  <a:pt x="0" y="13906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3435" t="-11311" r="-64511" b="-8613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957187" y="3607977"/>
            <a:ext cx="8746515" cy="17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576"/>
              </a:lnSpc>
              <a:spcBef>
                <a:spcPct val="0"/>
              </a:spcBef>
            </a:pPr>
            <a:r>
              <a:rPr lang="en-US" sz="10412" b="1" u="none" strike="noStrike">
                <a:solidFill>
                  <a:srgbClr val="407709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Obrigada!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2105" y="6850014"/>
            <a:ext cx="3773476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CFFEE"/>
                </a:solidFill>
                <a:latin typeface="Arial Unicode"/>
                <a:ea typeface="Arial Unicode"/>
                <a:cs typeface="Arial Unicode"/>
                <a:sym typeface="Arial Unicode"/>
              </a:rPr>
              <a:t>Entre em contato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43579" y="8156810"/>
            <a:ext cx="3194939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devalle.sistemas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43579" y="8991146"/>
            <a:ext cx="3802934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407709"/>
                </a:solidFill>
                <a:latin typeface="Arial Unicode"/>
                <a:ea typeface="Arial Unicode"/>
                <a:cs typeface="Arial Unicode"/>
                <a:sym typeface="Arial Unicode"/>
              </a:rPr>
              <a:t>devalle.sistemas@gmail.com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Microsoft Office PowerPoint</Application>
  <PresentationFormat>Personalizar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Arial Unicode</vt:lpstr>
      <vt:lpstr>Calibri</vt:lpstr>
      <vt:lpstr>Arial Unicode Bold</vt:lpstr>
      <vt:lpstr>Gagalin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ORIGEN PROJECT PITCH</dc:title>
  <cp:lastModifiedBy>Evelin Paola</cp:lastModifiedBy>
  <cp:revision>1</cp:revision>
  <dcterms:created xsi:type="dcterms:W3CDTF">2006-08-16T00:00:00Z</dcterms:created>
  <dcterms:modified xsi:type="dcterms:W3CDTF">2026-09-30T20:56:11Z</dcterms:modified>
  <dc:identifier>DAHV9zTUjKQ</dc:identifier>
</cp:coreProperties>
</file>