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8288000" cy="10287000"/>
  <p:notesSz cx="6858000" cy="9144000"/>
  <p:embeddedFontLst>
    <p:embeddedFont>
      <p:font typeface="Akzidenz-Grotesk" panose="020B0604020202020204" charset="0"/>
      <p:regular r:id="rId13"/>
    </p:embeddedFont>
    <p:embeddedFont>
      <p:font typeface="Akzidenz-Grotesk Bold" panose="020B0604020202020204" charset="0"/>
      <p:regular r:id="rId14"/>
    </p:embeddedFont>
    <p:embeddedFont>
      <p:font typeface="Dreaming Outloud Sans" panose="020B0604020202020204" charset="0"/>
      <p:regular r:id="rId15"/>
    </p:embeddedFont>
    <p:embeddedFont>
      <p:font typeface="Montaser Arabic" panose="020B0604020202020204" charset="-78"/>
      <p:regular r:id="rId16"/>
    </p:embeddedFont>
    <p:embeddedFont>
      <p:font typeface="Montaser Arabic Light" panose="020B0604020202020204" charset="-78"/>
      <p:regular r:id="rId17"/>
    </p:embeddedFont>
    <p:embeddedFont>
      <p:font typeface="Montaser Arabic Semi-Bold" panose="020B0604020202020204" charset="-78"/>
      <p:regular r:id="rId18"/>
    </p:embeddedFont>
    <p:embeddedFont>
      <p:font typeface="Stavok Grotesque" panose="020B0604020202020204" charset="-52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390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svg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jpeg"/><Relationship Id="rId3" Type="http://schemas.openxmlformats.org/officeDocument/2006/relationships/image" Target="../media/image21.svg"/><Relationship Id="rId7" Type="http://schemas.openxmlformats.org/officeDocument/2006/relationships/image" Target="../media/image25.jpeg"/><Relationship Id="rId12" Type="http://schemas.openxmlformats.org/officeDocument/2006/relationships/image" Target="../media/image30.pn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11" Type="http://schemas.openxmlformats.org/officeDocument/2006/relationships/image" Target="../media/image29.png"/><Relationship Id="rId5" Type="http://schemas.openxmlformats.org/officeDocument/2006/relationships/image" Target="../media/image23.svg"/><Relationship Id="rId10" Type="http://schemas.openxmlformats.org/officeDocument/2006/relationships/image" Target="../media/image28.png"/><Relationship Id="rId4" Type="http://schemas.openxmlformats.org/officeDocument/2006/relationships/image" Target="../media/image22.jpeg"/><Relationship Id="rId9" Type="http://schemas.openxmlformats.org/officeDocument/2006/relationships/image" Target="../media/image27.png"/><Relationship Id="rId14" Type="http://schemas.openxmlformats.org/officeDocument/2006/relationships/image" Target="../media/image3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92979" y="2041927"/>
            <a:ext cx="6702042" cy="4901067"/>
            <a:chOff x="0" y="0"/>
            <a:chExt cx="8936056" cy="6534756"/>
          </a:xfrm>
        </p:grpSpPr>
        <p:sp>
          <p:nvSpPr>
            <p:cNvPr id="3" name="Freeform 3"/>
            <p:cNvSpPr/>
            <p:nvPr/>
          </p:nvSpPr>
          <p:spPr>
            <a:xfrm>
              <a:off x="2150107" y="0"/>
              <a:ext cx="3029813" cy="4094803"/>
            </a:xfrm>
            <a:custGeom>
              <a:avLst/>
              <a:gdLst/>
              <a:ahLst/>
              <a:cxnLst/>
              <a:rect l="l" t="t" r="r" b="b"/>
              <a:pathLst>
                <a:path w="3029813" h="4094803">
                  <a:moveTo>
                    <a:pt x="0" y="0"/>
                  </a:moveTo>
                  <a:lnTo>
                    <a:pt x="3029813" y="0"/>
                  </a:lnTo>
                  <a:lnTo>
                    <a:pt x="3029813" y="4094803"/>
                  </a:lnTo>
                  <a:lnTo>
                    <a:pt x="0" y="4094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Freeform 4"/>
            <p:cNvSpPr/>
            <p:nvPr/>
          </p:nvSpPr>
          <p:spPr>
            <a:xfrm>
              <a:off x="3761831" y="1116247"/>
              <a:ext cx="3024117" cy="2317921"/>
            </a:xfrm>
            <a:custGeom>
              <a:avLst/>
              <a:gdLst/>
              <a:ahLst/>
              <a:cxnLst/>
              <a:rect l="l" t="t" r="r" b="b"/>
              <a:pathLst>
                <a:path w="3024117" h="2317921">
                  <a:moveTo>
                    <a:pt x="0" y="0"/>
                  </a:moveTo>
                  <a:lnTo>
                    <a:pt x="3024117" y="0"/>
                  </a:lnTo>
                  <a:lnTo>
                    <a:pt x="3024117" y="2317920"/>
                  </a:lnTo>
                  <a:lnTo>
                    <a:pt x="0" y="2317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88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94778"/>
              <a:ext cx="8936056" cy="240104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5193"/>
                </a:lnSpc>
              </a:pPr>
              <a:r>
                <a:rPr lang="en-US" sz="10852" b="1" spc="-542">
                  <a:solidFill>
                    <a:srgbClr val="0F2039"/>
                  </a:solidFill>
                  <a:latin typeface="Montaser Arabic Semi-Bold"/>
                  <a:ea typeface="Montaser Arabic Semi-Bold"/>
                  <a:cs typeface="Montaser Arabic Semi-Bold"/>
                  <a:sym typeface="Montaser Arabic Semi-Bold"/>
                </a:rPr>
                <a:t>Com</a:t>
              </a:r>
              <a:r>
                <a:rPr lang="en-US" sz="10852" b="1" spc="-542">
                  <a:solidFill>
                    <a:srgbClr val="1269F1"/>
                  </a:solidFill>
                  <a:latin typeface="Montaser Arabic Semi-Bold"/>
                  <a:ea typeface="Montaser Arabic Semi-Bold"/>
                  <a:cs typeface="Montaser Arabic Semi-Bold"/>
                  <a:sym typeface="Montaser Arabic Semi-Bold"/>
                </a:rPr>
                <a:t>Prova</a:t>
              </a:r>
            </a:p>
          </p:txBody>
        </p:sp>
        <p:sp>
          <p:nvSpPr>
            <p:cNvPr id="6" name="Freeform 6"/>
            <p:cNvSpPr/>
            <p:nvPr/>
          </p:nvSpPr>
          <p:spPr>
            <a:xfrm>
              <a:off x="2903418" y="6226404"/>
              <a:ext cx="158310" cy="158310"/>
            </a:xfrm>
            <a:custGeom>
              <a:avLst/>
              <a:gdLst/>
              <a:ahLst/>
              <a:cxnLst/>
              <a:rect l="l" t="t" r="r" b="b"/>
              <a:pathLst>
                <a:path w="158310" h="158310">
                  <a:moveTo>
                    <a:pt x="0" y="0"/>
                  </a:moveTo>
                  <a:lnTo>
                    <a:pt x="158309" y="0"/>
                  </a:lnTo>
                  <a:lnTo>
                    <a:pt x="158309" y="158309"/>
                  </a:lnTo>
                  <a:lnTo>
                    <a:pt x="0" y="158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lgDash"/>
              <a:miter/>
            </a:ln>
          </p:spPr>
          <p:txBody>
            <a:bodyPr/>
            <a:lstStyle/>
            <a:p>
              <a:endParaRPr lang="pt-B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48017" y="5999660"/>
              <a:ext cx="2255274" cy="5350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14"/>
                </a:lnSpc>
              </a:pPr>
              <a:r>
                <a:rPr lang="en-US" sz="2367" spc="355">
                  <a:solidFill>
                    <a:srgbClr val="0F2039"/>
                  </a:solidFill>
                  <a:latin typeface="Montaser Arabic Light"/>
                  <a:ea typeface="Montaser Arabic Light"/>
                  <a:cs typeface="Montaser Arabic Light"/>
                  <a:sym typeface="Montaser Arabic Light"/>
                </a:rPr>
                <a:t>ANALISA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3261057" y="6028735"/>
              <a:ext cx="1845224" cy="5060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80"/>
                </a:lnSpc>
              </a:pPr>
              <a:r>
                <a:rPr lang="en-US" sz="2272" spc="340">
                  <a:solidFill>
                    <a:srgbClr val="0F2039"/>
                  </a:solidFill>
                  <a:latin typeface="Montaser Arabic Light"/>
                  <a:ea typeface="Montaser Arabic Light"/>
                  <a:cs typeface="Montaser Arabic Light"/>
                  <a:sym typeface="Montaser Arabic Light"/>
                </a:rPr>
                <a:t>VALIDA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663251" y="6009185"/>
              <a:ext cx="2824788" cy="5060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180"/>
                </a:lnSpc>
              </a:pPr>
              <a:r>
                <a:rPr lang="en-US" sz="2272" spc="340">
                  <a:solidFill>
                    <a:srgbClr val="0F2039"/>
                  </a:solidFill>
                  <a:latin typeface="Montaser Arabic Light"/>
                  <a:ea typeface="Montaser Arabic Light"/>
                  <a:cs typeface="Montaser Arabic Light"/>
                  <a:sym typeface="Montaser Arabic Light"/>
                </a:rPr>
                <a:t>COMPROVA</a:t>
              </a:r>
            </a:p>
          </p:txBody>
        </p:sp>
        <p:sp>
          <p:nvSpPr>
            <p:cNvPr id="10" name="Freeform 10"/>
            <p:cNvSpPr/>
            <p:nvPr/>
          </p:nvSpPr>
          <p:spPr>
            <a:xfrm>
              <a:off x="5305611" y="6206853"/>
              <a:ext cx="158310" cy="158310"/>
            </a:xfrm>
            <a:custGeom>
              <a:avLst/>
              <a:gdLst/>
              <a:ahLst/>
              <a:cxnLst/>
              <a:rect l="l" t="t" r="r" b="b"/>
              <a:pathLst>
                <a:path w="158310" h="158310">
                  <a:moveTo>
                    <a:pt x="0" y="0"/>
                  </a:moveTo>
                  <a:lnTo>
                    <a:pt x="158310" y="0"/>
                  </a:lnTo>
                  <a:lnTo>
                    <a:pt x="158310" y="158310"/>
                  </a:lnTo>
                  <a:lnTo>
                    <a:pt x="0" y="1583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sq">
              <a:noFill/>
              <a:prstDash val="lgDash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538686" y="7968804"/>
            <a:ext cx="11210627" cy="63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9"/>
              </a:lnSpc>
              <a:spcBef>
                <a:spcPct val="0"/>
              </a:spcBef>
            </a:pPr>
            <a:r>
              <a:rPr lang="en-US" sz="3363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Validação Técnica de Competências com Inteligência Artificial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815323" y="1958541"/>
            <a:ext cx="2657354" cy="2657354"/>
            <a:chOff x="0" y="0"/>
            <a:chExt cx="13716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2"/>
              <a:stretch>
                <a:fillRect b="-33333"/>
              </a:stretch>
            </a:blipFill>
            <a:ln w="38100" cap="sq">
              <a:solidFill>
                <a:srgbClr val="F7EDE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4005234" y="1958541"/>
            <a:ext cx="2657354" cy="2657354"/>
            <a:chOff x="0" y="0"/>
            <a:chExt cx="13716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3"/>
              <a:stretch>
                <a:fillRect t="-10399" b="-22933"/>
              </a:stretch>
            </a:blipFill>
            <a:ln w="38100" cap="sq">
              <a:solidFill>
                <a:srgbClr val="F7EDE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25412" y="1958541"/>
            <a:ext cx="2657354" cy="2657354"/>
            <a:chOff x="0" y="0"/>
            <a:chExt cx="13716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4"/>
              <a:stretch>
                <a:fillRect t="-16625" b="-16625"/>
              </a:stretch>
            </a:blipFill>
            <a:ln w="38100" cap="sq">
              <a:solidFill>
                <a:srgbClr val="F7EDE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4435183" y="5955352"/>
            <a:ext cx="2657354" cy="2657354"/>
            <a:chOff x="0" y="0"/>
            <a:chExt cx="13716000" cy="13716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5"/>
              <a:stretch>
                <a:fillRect l="-16666" r="-16666"/>
              </a:stretch>
            </a:blipFill>
            <a:ln w="38100" cap="sq">
              <a:solidFill>
                <a:srgbClr val="F7EDE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195462" y="6073341"/>
            <a:ext cx="2657354" cy="2657354"/>
            <a:chOff x="0" y="0"/>
            <a:chExt cx="13716000" cy="13716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6"/>
              <a:stretch>
                <a:fillRect t="-16666" b="-16666"/>
              </a:stretch>
            </a:blipFill>
            <a:ln w="38100" cap="sq">
              <a:solidFill>
                <a:srgbClr val="F7EDE1"/>
              </a:solidFill>
              <a:prstDash val="solid"/>
              <a:miter/>
            </a:ln>
          </p:spPr>
          <p:txBody>
            <a:bodyPr/>
            <a:lstStyle/>
            <a:p>
              <a:endParaRPr lang="pt-B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3840480" y="202845"/>
            <a:ext cx="10607040" cy="1228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  <a:spcBef>
                <a:spcPct val="0"/>
              </a:spcBef>
            </a:pPr>
            <a:r>
              <a:rPr lang="en-US" sz="6399" b="1">
                <a:solidFill>
                  <a:srgbClr val="F7EDE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Nosso Time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220619" y="4747260"/>
            <a:ext cx="384676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7EDE1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Jackeline Souza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10531" y="4747260"/>
            <a:ext cx="384676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7EDE1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Daniel Garcia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0708" y="4747260"/>
            <a:ext cx="384676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7EDE1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Fabiano Chagas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840480" y="8744072"/>
            <a:ext cx="384676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7EDE1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Maria Rita Leffer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600759" y="8862060"/>
            <a:ext cx="3846761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7EDE1"/>
                </a:solidFill>
                <a:latin typeface="Montaser Arabic"/>
                <a:ea typeface="Montaser Arabic"/>
                <a:cs typeface="Montaser Arabic"/>
                <a:sym typeface="Montaser Arabic"/>
              </a:rPr>
              <a:t>Matheus Reiter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13359" y="1028700"/>
            <a:ext cx="10261282" cy="1501187"/>
            <a:chOff x="0" y="0"/>
            <a:chExt cx="2420415" cy="3540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20415" cy="354098"/>
            </a:xfrm>
            <a:custGeom>
              <a:avLst/>
              <a:gdLst/>
              <a:ahLst/>
              <a:cxnLst/>
              <a:rect l="l" t="t" r="r" b="b"/>
              <a:pathLst>
                <a:path w="2420415" h="354098">
                  <a:moveTo>
                    <a:pt x="0" y="0"/>
                  </a:moveTo>
                  <a:lnTo>
                    <a:pt x="2420415" y="0"/>
                  </a:lnTo>
                  <a:lnTo>
                    <a:pt x="2420415" y="354098"/>
                  </a:lnTo>
                  <a:lnTo>
                    <a:pt x="0" y="354098"/>
                  </a:lnTo>
                  <a:close/>
                </a:path>
              </a:pathLst>
            </a:custGeom>
            <a:solidFill>
              <a:srgbClr val="0F203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2420415" cy="401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223035" y="-1565726"/>
            <a:ext cx="3131452" cy="3131452"/>
          </a:xfrm>
          <a:custGeom>
            <a:avLst/>
            <a:gdLst/>
            <a:ahLst/>
            <a:cxnLst/>
            <a:rect l="l" t="t" r="r" b="b"/>
            <a:pathLst>
              <a:path w="3131452" h="3131452">
                <a:moveTo>
                  <a:pt x="0" y="0"/>
                </a:moveTo>
                <a:lnTo>
                  <a:pt x="3131452" y="0"/>
                </a:lnTo>
                <a:lnTo>
                  <a:pt x="3131452" y="3131452"/>
                </a:lnTo>
                <a:lnTo>
                  <a:pt x="0" y="3131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4893194" y="1216471"/>
            <a:ext cx="8501612" cy="117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8"/>
              </a:lnSpc>
            </a:pPr>
            <a:r>
              <a:rPr lang="en-US" sz="3848" b="1">
                <a:solidFill>
                  <a:srgbClr val="F7EDE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O PROBLEMA DO RECRUTAMENTO TRADICIONAL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657021" y="3837386"/>
            <a:ext cx="10973958" cy="1095657"/>
            <a:chOff x="0" y="0"/>
            <a:chExt cx="14631943" cy="1460876"/>
          </a:xfrm>
        </p:grpSpPr>
        <p:sp>
          <p:nvSpPr>
            <p:cNvPr id="8" name="Freeform 8"/>
            <p:cNvSpPr/>
            <p:nvPr/>
          </p:nvSpPr>
          <p:spPr>
            <a:xfrm rot="-5400000">
              <a:off x="86163" y="118852"/>
              <a:ext cx="825346" cy="997671"/>
            </a:xfrm>
            <a:custGeom>
              <a:avLst/>
              <a:gdLst/>
              <a:ahLst/>
              <a:cxnLst/>
              <a:rect l="l" t="t" r="r" b="b"/>
              <a:pathLst>
                <a:path w="825346" h="997671">
                  <a:moveTo>
                    <a:pt x="0" y="0"/>
                  </a:moveTo>
                  <a:lnTo>
                    <a:pt x="825346" y="0"/>
                  </a:lnTo>
                  <a:lnTo>
                    <a:pt x="825346" y="997671"/>
                  </a:lnTo>
                  <a:lnTo>
                    <a:pt x="0" y="9976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583090" y="-133350"/>
              <a:ext cx="13048854" cy="15942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09"/>
                </a:lnSpc>
              </a:pPr>
              <a:r>
                <a:rPr lang="en-US" sz="3363">
                  <a:solidFill>
                    <a:srgbClr val="202125"/>
                  </a:solidFill>
                  <a:latin typeface="Akzidenz-Grotesk"/>
                  <a:ea typeface="Akzidenz-Grotesk"/>
                  <a:cs typeface="Akzidenz-Grotesk"/>
                  <a:sym typeface="Akzidenz-Grotesk"/>
                </a:rPr>
                <a:t>Currículos mostram competências declaradas, não competências comprovadas.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657021" y="5370093"/>
            <a:ext cx="10973958" cy="619010"/>
            <a:chOff x="0" y="0"/>
            <a:chExt cx="14631943" cy="825346"/>
          </a:xfrm>
        </p:grpSpPr>
        <p:sp>
          <p:nvSpPr>
            <p:cNvPr id="11" name="Freeform 11"/>
            <p:cNvSpPr/>
            <p:nvPr/>
          </p:nvSpPr>
          <p:spPr>
            <a:xfrm rot="-5400000">
              <a:off x="86163" y="-86163"/>
              <a:ext cx="825346" cy="997671"/>
            </a:xfrm>
            <a:custGeom>
              <a:avLst/>
              <a:gdLst/>
              <a:ahLst/>
              <a:cxnLst/>
              <a:rect l="l" t="t" r="r" b="b"/>
              <a:pathLst>
                <a:path w="825346" h="997671">
                  <a:moveTo>
                    <a:pt x="0" y="0"/>
                  </a:moveTo>
                  <a:lnTo>
                    <a:pt x="825346" y="0"/>
                  </a:lnTo>
                  <a:lnTo>
                    <a:pt x="825346" y="997672"/>
                  </a:lnTo>
                  <a:lnTo>
                    <a:pt x="0" y="997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583090" y="-57415"/>
              <a:ext cx="13048854" cy="8068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09"/>
                </a:lnSpc>
              </a:pPr>
              <a:r>
                <a:rPr lang="en-US" sz="3363">
                  <a:solidFill>
                    <a:srgbClr val="202125"/>
                  </a:solidFill>
                  <a:latin typeface="Akzidenz-Grotesk"/>
                  <a:ea typeface="Akzidenz-Grotesk"/>
                  <a:cs typeface="Akzidenz-Grotesk"/>
                  <a:sym typeface="Akzidenz-Grotesk"/>
                </a:rPr>
                <a:t>Triagens manuais são lentas, caras e subjetivas.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657021" y="6427253"/>
            <a:ext cx="10973958" cy="1095657"/>
            <a:chOff x="0" y="0"/>
            <a:chExt cx="14631943" cy="1460876"/>
          </a:xfrm>
        </p:grpSpPr>
        <p:sp>
          <p:nvSpPr>
            <p:cNvPr id="14" name="Freeform 14"/>
            <p:cNvSpPr/>
            <p:nvPr/>
          </p:nvSpPr>
          <p:spPr>
            <a:xfrm rot="-5400000">
              <a:off x="86163" y="231602"/>
              <a:ext cx="825346" cy="997671"/>
            </a:xfrm>
            <a:custGeom>
              <a:avLst/>
              <a:gdLst/>
              <a:ahLst/>
              <a:cxnLst/>
              <a:rect l="l" t="t" r="r" b="b"/>
              <a:pathLst>
                <a:path w="825346" h="997671">
                  <a:moveTo>
                    <a:pt x="0" y="0"/>
                  </a:moveTo>
                  <a:lnTo>
                    <a:pt x="825346" y="0"/>
                  </a:lnTo>
                  <a:lnTo>
                    <a:pt x="825346" y="997672"/>
                  </a:lnTo>
                  <a:lnTo>
                    <a:pt x="0" y="997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583090" y="-133350"/>
              <a:ext cx="13048854" cy="15942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09"/>
                </a:lnSpc>
              </a:pPr>
              <a:r>
                <a:rPr lang="en-US" sz="3363">
                  <a:solidFill>
                    <a:srgbClr val="202125"/>
                  </a:solidFill>
                  <a:latin typeface="Akzidenz-Grotesk"/>
                  <a:ea typeface="Akzidenz-Grotesk"/>
                  <a:cs typeface="Akzidenz-Grotesk"/>
                  <a:sym typeface="Akzidenz-Grotesk"/>
                </a:rPr>
                <a:t>Testes técnicos genéricos não refletem os pesos reais de cada vaga.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657021" y="7961060"/>
            <a:ext cx="10973958" cy="1095657"/>
            <a:chOff x="0" y="0"/>
            <a:chExt cx="14631943" cy="1460876"/>
          </a:xfrm>
        </p:grpSpPr>
        <p:sp>
          <p:nvSpPr>
            <p:cNvPr id="17" name="Freeform 17"/>
            <p:cNvSpPr/>
            <p:nvPr/>
          </p:nvSpPr>
          <p:spPr>
            <a:xfrm rot="-5400000">
              <a:off x="86163" y="231602"/>
              <a:ext cx="825346" cy="997671"/>
            </a:xfrm>
            <a:custGeom>
              <a:avLst/>
              <a:gdLst/>
              <a:ahLst/>
              <a:cxnLst/>
              <a:rect l="l" t="t" r="r" b="b"/>
              <a:pathLst>
                <a:path w="825346" h="997671">
                  <a:moveTo>
                    <a:pt x="0" y="0"/>
                  </a:moveTo>
                  <a:lnTo>
                    <a:pt x="825346" y="0"/>
                  </a:lnTo>
                  <a:lnTo>
                    <a:pt x="825346" y="997672"/>
                  </a:lnTo>
                  <a:lnTo>
                    <a:pt x="0" y="9976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583090" y="-133350"/>
              <a:ext cx="13048854" cy="159422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709"/>
                </a:lnSpc>
              </a:pPr>
              <a:r>
                <a:rPr lang="en-US" sz="3363">
                  <a:solidFill>
                    <a:srgbClr val="202125"/>
                  </a:solidFill>
                  <a:latin typeface="Akzidenz-Grotesk"/>
                  <a:ea typeface="Akzidenz-Grotesk"/>
                  <a:cs typeface="Akzidenz-Grotesk"/>
                  <a:sym typeface="Akzidenz-Grotesk"/>
                </a:rPr>
                <a:t>Contrata-se "no escuro" e demite-se em menos de 3 meses por falta de entrega técnica.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233455" y="0"/>
            <a:ext cx="4367734" cy="11008349"/>
            <a:chOff x="0" y="0"/>
            <a:chExt cx="1150350" cy="28993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50350" cy="2899318"/>
            </a:xfrm>
            <a:custGeom>
              <a:avLst/>
              <a:gdLst/>
              <a:ahLst/>
              <a:cxnLst/>
              <a:rect l="l" t="t" r="r" b="b"/>
              <a:pathLst>
                <a:path w="1150350" h="2899318">
                  <a:moveTo>
                    <a:pt x="0" y="0"/>
                  </a:moveTo>
                  <a:lnTo>
                    <a:pt x="1150350" y="0"/>
                  </a:lnTo>
                  <a:lnTo>
                    <a:pt x="1150350" y="2899318"/>
                  </a:lnTo>
                  <a:lnTo>
                    <a:pt x="0" y="2899318"/>
                  </a:lnTo>
                  <a:close/>
                </a:path>
              </a:pathLst>
            </a:custGeom>
            <a:solidFill>
              <a:srgbClr val="0F203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50350" cy="29469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067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774158" y="4440092"/>
            <a:ext cx="703408" cy="703408"/>
          </a:xfrm>
          <a:custGeom>
            <a:avLst/>
            <a:gdLst/>
            <a:ahLst/>
            <a:cxnLst/>
            <a:rect l="l" t="t" r="r" b="b"/>
            <a:pathLst>
              <a:path w="703408" h="703408">
                <a:moveTo>
                  <a:pt x="0" y="0"/>
                </a:moveTo>
                <a:lnTo>
                  <a:pt x="703408" y="0"/>
                </a:lnTo>
                <a:lnTo>
                  <a:pt x="703408" y="703408"/>
                </a:lnTo>
                <a:lnTo>
                  <a:pt x="0" y="703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2774158" y="6040874"/>
            <a:ext cx="703408" cy="703408"/>
          </a:xfrm>
          <a:custGeom>
            <a:avLst/>
            <a:gdLst/>
            <a:ahLst/>
            <a:cxnLst/>
            <a:rect l="l" t="t" r="r" b="b"/>
            <a:pathLst>
              <a:path w="703408" h="703408">
                <a:moveTo>
                  <a:pt x="0" y="0"/>
                </a:moveTo>
                <a:lnTo>
                  <a:pt x="703408" y="0"/>
                </a:lnTo>
                <a:lnTo>
                  <a:pt x="703408" y="703408"/>
                </a:lnTo>
                <a:lnTo>
                  <a:pt x="0" y="703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2774158" y="7639632"/>
            <a:ext cx="703408" cy="703408"/>
          </a:xfrm>
          <a:custGeom>
            <a:avLst/>
            <a:gdLst/>
            <a:ahLst/>
            <a:cxnLst/>
            <a:rect l="l" t="t" r="r" b="b"/>
            <a:pathLst>
              <a:path w="703408" h="703408">
                <a:moveTo>
                  <a:pt x="0" y="0"/>
                </a:moveTo>
                <a:lnTo>
                  <a:pt x="703408" y="0"/>
                </a:lnTo>
                <a:lnTo>
                  <a:pt x="703408" y="703409"/>
                </a:lnTo>
                <a:lnTo>
                  <a:pt x="0" y="7034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9548261" y="626665"/>
            <a:ext cx="804274" cy="877680"/>
          </a:xfrm>
          <a:custGeom>
            <a:avLst/>
            <a:gdLst/>
            <a:ahLst/>
            <a:cxnLst/>
            <a:rect l="l" t="t" r="r" b="b"/>
            <a:pathLst>
              <a:path w="804274" h="877680">
                <a:moveTo>
                  <a:pt x="0" y="0"/>
                </a:moveTo>
                <a:lnTo>
                  <a:pt x="804274" y="0"/>
                </a:lnTo>
                <a:lnTo>
                  <a:pt x="804274" y="877680"/>
                </a:lnTo>
                <a:lnTo>
                  <a:pt x="0" y="8776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15852066" y="7661065"/>
            <a:ext cx="4274857" cy="4298303"/>
          </a:xfrm>
          <a:custGeom>
            <a:avLst/>
            <a:gdLst/>
            <a:ahLst/>
            <a:cxnLst/>
            <a:rect l="l" t="t" r="r" b="b"/>
            <a:pathLst>
              <a:path w="4274857" h="4298303">
                <a:moveTo>
                  <a:pt x="0" y="0"/>
                </a:moveTo>
                <a:lnTo>
                  <a:pt x="4274857" y="0"/>
                </a:lnTo>
                <a:lnTo>
                  <a:pt x="4274857" y="4298303"/>
                </a:lnTo>
                <a:lnTo>
                  <a:pt x="0" y="42983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 rot="4445061">
            <a:off x="12766023" y="-2195533"/>
            <a:ext cx="4073697" cy="4849639"/>
          </a:xfrm>
          <a:custGeom>
            <a:avLst/>
            <a:gdLst/>
            <a:ahLst/>
            <a:cxnLst/>
            <a:rect l="l" t="t" r="r" b="b"/>
            <a:pathLst>
              <a:path w="4073697" h="4849639">
                <a:moveTo>
                  <a:pt x="0" y="0"/>
                </a:moveTo>
                <a:lnTo>
                  <a:pt x="4073697" y="0"/>
                </a:lnTo>
                <a:lnTo>
                  <a:pt x="4073697" y="4849639"/>
                </a:lnTo>
                <a:lnTo>
                  <a:pt x="0" y="48496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TextBox 11"/>
          <p:cNvSpPr txBox="1"/>
          <p:nvPr/>
        </p:nvSpPr>
        <p:spPr>
          <a:xfrm>
            <a:off x="6932657" y="1715852"/>
            <a:ext cx="6035483" cy="14221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35"/>
              </a:lnSpc>
            </a:pPr>
            <a:r>
              <a:rPr lang="en-US" sz="4632" b="1">
                <a:solidFill>
                  <a:srgbClr val="202125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RESUMO DOS PONTOS-CHAVE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816103" y="4405892"/>
            <a:ext cx="7459483" cy="63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9"/>
              </a:lnSpc>
            </a:pPr>
            <a:r>
              <a:rPr lang="en-US" sz="3363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Empresa Cria Vaga ➔ IA Gera Teste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16103" y="7605433"/>
            <a:ext cx="8012509" cy="63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9"/>
              </a:lnSpc>
            </a:pPr>
            <a:r>
              <a:rPr lang="en-US" sz="3363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Triagem + MCP ➔ Gestor Decide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816103" y="6006675"/>
            <a:ext cx="10623836" cy="638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9"/>
              </a:lnSpc>
            </a:pPr>
            <a:r>
              <a:rPr lang="en-US" sz="3363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Candidato Responde ➔ IA Corrige &amp; Calcula Match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23035" y="-1565726"/>
            <a:ext cx="3131452" cy="3131452"/>
          </a:xfrm>
          <a:custGeom>
            <a:avLst/>
            <a:gdLst/>
            <a:ahLst/>
            <a:cxnLst/>
            <a:rect l="l" t="t" r="r" b="b"/>
            <a:pathLst>
              <a:path w="3131452" h="3131452">
                <a:moveTo>
                  <a:pt x="0" y="0"/>
                </a:moveTo>
                <a:lnTo>
                  <a:pt x="3131452" y="0"/>
                </a:lnTo>
                <a:lnTo>
                  <a:pt x="3131452" y="3131452"/>
                </a:lnTo>
                <a:lnTo>
                  <a:pt x="0" y="3131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5136468" y="547095"/>
            <a:ext cx="8547053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48"/>
              </a:lnSpc>
            </a:pPr>
            <a:r>
              <a:rPr lang="en-US" sz="3848" b="1" dirty="0">
                <a:solidFill>
                  <a:srgbClr val="000000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DEFINIÇÃO DAS COMPETÊNCIAS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451584" y="1432376"/>
            <a:ext cx="11384832" cy="1229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9"/>
              </a:lnSpc>
            </a:pPr>
            <a:r>
              <a:rPr lang="en-US" sz="3363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O gestor seleciona as competências que serão avaliadas, de acordo com os requisitos da vaga</a:t>
            </a:r>
          </a:p>
        </p:txBody>
      </p:sp>
      <p:sp>
        <p:nvSpPr>
          <p:cNvPr id="5" name="Freeform 5"/>
          <p:cNvSpPr/>
          <p:nvPr/>
        </p:nvSpPr>
        <p:spPr>
          <a:xfrm rot="6000">
            <a:off x="4610281" y="3076589"/>
            <a:ext cx="9067438" cy="6655408"/>
          </a:xfrm>
          <a:custGeom>
            <a:avLst/>
            <a:gdLst/>
            <a:ahLst/>
            <a:cxnLst/>
            <a:rect l="l" t="t" r="r" b="b"/>
            <a:pathLst>
              <a:path w="9067438" h="6655408">
                <a:moveTo>
                  <a:pt x="0" y="15805"/>
                </a:moveTo>
                <a:lnTo>
                  <a:pt x="9055850" y="0"/>
                </a:lnTo>
                <a:lnTo>
                  <a:pt x="9067438" y="6639603"/>
                </a:lnTo>
                <a:lnTo>
                  <a:pt x="11588" y="6655408"/>
                </a:lnTo>
                <a:lnTo>
                  <a:pt x="0" y="15805"/>
                </a:lnTo>
                <a:close/>
              </a:path>
            </a:pathLst>
          </a:custGeom>
          <a:blipFill>
            <a:blip r:embed="rId3"/>
            <a:stretch>
              <a:fillRect l="-64880" t="-37319" r="-63603" b="-37781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23035" y="-1565726"/>
            <a:ext cx="3131452" cy="3131452"/>
          </a:xfrm>
          <a:custGeom>
            <a:avLst/>
            <a:gdLst/>
            <a:ahLst/>
            <a:cxnLst/>
            <a:rect l="l" t="t" r="r" b="b"/>
            <a:pathLst>
              <a:path w="3131452" h="3131452">
                <a:moveTo>
                  <a:pt x="0" y="0"/>
                </a:moveTo>
                <a:lnTo>
                  <a:pt x="3131452" y="0"/>
                </a:lnTo>
                <a:lnTo>
                  <a:pt x="3131452" y="3131452"/>
                </a:lnTo>
                <a:lnTo>
                  <a:pt x="0" y="3131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6027848" y="682981"/>
            <a:ext cx="6232305" cy="63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8"/>
              </a:lnSpc>
            </a:pPr>
            <a:r>
              <a:rPr lang="en-US" sz="3848" b="1">
                <a:solidFill>
                  <a:srgbClr val="000000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GERAÇÃO DE QUESTÕES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07259" y="1432376"/>
            <a:ext cx="14073482" cy="1229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9"/>
              </a:lnSpc>
            </a:pPr>
            <a:r>
              <a:rPr lang="en-US" sz="3363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 IA apoia a geração e a análise dos desafios, considerando requisitos, funcionamento e qualidade das soluções apresentadas.</a:t>
            </a:r>
          </a:p>
        </p:txBody>
      </p:sp>
      <p:sp>
        <p:nvSpPr>
          <p:cNvPr id="5" name="Freeform 5"/>
          <p:cNvSpPr/>
          <p:nvPr/>
        </p:nvSpPr>
        <p:spPr>
          <a:xfrm>
            <a:off x="4130996" y="3130318"/>
            <a:ext cx="10026007" cy="7156682"/>
          </a:xfrm>
          <a:custGeom>
            <a:avLst/>
            <a:gdLst/>
            <a:ahLst/>
            <a:cxnLst/>
            <a:rect l="l" t="t" r="r" b="b"/>
            <a:pathLst>
              <a:path w="10026007" h="7156682">
                <a:moveTo>
                  <a:pt x="0" y="0"/>
                </a:moveTo>
                <a:lnTo>
                  <a:pt x="10026008" y="0"/>
                </a:lnTo>
                <a:lnTo>
                  <a:pt x="10026008" y="7156682"/>
                </a:lnTo>
                <a:lnTo>
                  <a:pt x="0" y="71566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5453" r="-22621" b="-16686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23035" y="-1565726"/>
            <a:ext cx="3131452" cy="3131452"/>
          </a:xfrm>
          <a:custGeom>
            <a:avLst/>
            <a:gdLst/>
            <a:ahLst/>
            <a:cxnLst/>
            <a:rect l="l" t="t" r="r" b="b"/>
            <a:pathLst>
              <a:path w="3131452" h="3131452">
                <a:moveTo>
                  <a:pt x="0" y="0"/>
                </a:moveTo>
                <a:lnTo>
                  <a:pt x="3131452" y="0"/>
                </a:lnTo>
                <a:lnTo>
                  <a:pt x="3131452" y="3131452"/>
                </a:lnTo>
                <a:lnTo>
                  <a:pt x="0" y="3131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TextBox 3"/>
          <p:cNvSpPr txBox="1"/>
          <p:nvPr/>
        </p:nvSpPr>
        <p:spPr>
          <a:xfrm>
            <a:off x="6545683" y="682981"/>
            <a:ext cx="5196634" cy="634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8"/>
              </a:lnSpc>
            </a:pPr>
            <a:r>
              <a:rPr lang="en-US" sz="3848" b="1">
                <a:solidFill>
                  <a:srgbClr val="000000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AVALIAÇÃO PRÁTICA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38299" y="1432376"/>
            <a:ext cx="14411402" cy="1229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9"/>
              </a:lnSpc>
            </a:pPr>
            <a:r>
              <a:rPr lang="en-US" sz="3363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O candidato realiza desafios práticos relacionados as competências exigidas, diretamente na plataforma, dentro de um tempo definido.</a:t>
            </a:r>
          </a:p>
        </p:txBody>
      </p:sp>
      <p:sp>
        <p:nvSpPr>
          <p:cNvPr id="5" name="Freeform 5"/>
          <p:cNvSpPr/>
          <p:nvPr/>
        </p:nvSpPr>
        <p:spPr>
          <a:xfrm>
            <a:off x="3912688" y="3096208"/>
            <a:ext cx="10197193" cy="7190792"/>
          </a:xfrm>
          <a:custGeom>
            <a:avLst/>
            <a:gdLst/>
            <a:ahLst/>
            <a:cxnLst/>
            <a:rect l="l" t="t" r="r" b="b"/>
            <a:pathLst>
              <a:path w="10197193" h="7190792">
                <a:moveTo>
                  <a:pt x="0" y="0"/>
                </a:moveTo>
                <a:lnTo>
                  <a:pt x="10197193" y="0"/>
                </a:lnTo>
                <a:lnTo>
                  <a:pt x="10197193" y="7190792"/>
                </a:lnTo>
                <a:lnTo>
                  <a:pt x="0" y="71907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9449" t="-17155" r="-51283" b="-42963"/>
            </a:stretch>
          </a:blipFill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223035" y="-1565726"/>
            <a:ext cx="3131452" cy="3131452"/>
          </a:xfrm>
          <a:custGeom>
            <a:avLst/>
            <a:gdLst/>
            <a:ahLst/>
            <a:cxnLst/>
            <a:rect l="l" t="t" r="r" b="b"/>
            <a:pathLst>
              <a:path w="3131452" h="3131452">
                <a:moveTo>
                  <a:pt x="0" y="0"/>
                </a:moveTo>
                <a:lnTo>
                  <a:pt x="3131452" y="0"/>
                </a:lnTo>
                <a:lnTo>
                  <a:pt x="3131452" y="3131452"/>
                </a:lnTo>
                <a:lnTo>
                  <a:pt x="0" y="3131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2601885" y="2927121"/>
            <a:ext cx="13084230" cy="7359879"/>
          </a:xfrm>
          <a:custGeom>
            <a:avLst/>
            <a:gdLst/>
            <a:ahLst/>
            <a:cxnLst/>
            <a:rect l="l" t="t" r="r" b="b"/>
            <a:pathLst>
              <a:path w="13084230" h="7359879">
                <a:moveTo>
                  <a:pt x="0" y="0"/>
                </a:moveTo>
                <a:lnTo>
                  <a:pt x="13084230" y="0"/>
                </a:lnTo>
                <a:lnTo>
                  <a:pt x="13084230" y="7359879"/>
                </a:lnTo>
                <a:lnTo>
                  <a:pt x="0" y="73598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TextBox 4"/>
          <p:cNvSpPr txBox="1"/>
          <p:nvPr/>
        </p:nvSpPr>
        <p:spPr>
          <a:xfrm>
            <a:off x="3581400" y="682981"/>
            <a:ext cx="10237913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48"/>
              </a:lnSpc>
            </a:pPr>
            <a:r>
              <a:rPr lang="en-US" sz="3848" b="1" dirty="0">
                <a:solidFill>
                  <a:srgbClr val="000000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RESULTADOS E ANÁLISE INTELIGENTE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54918" y="1432376"/>
            <a:ext cx="17778163" cy="12289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9"/>
              </a:lnSpc>
            </a:pP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O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Comprova</a:t>
            </a: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apresenta</a:t>
            </a: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desempenho</a:t>
            </a: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e a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classificação</a:t>
            </a: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dos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candidatos</a:t>
            </a: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,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utilizando</a:t>
            </a: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o MCP para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realizar</a:t>
            </a: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consultas</a:t>
            </a: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inteligentes</a:t>
            </a: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e auxiliar o gestor na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tomada</a:t>
            </a:r>
            <a:r>
              <a:rPr lang="en-US" sz="3363" dirty="0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 de </a:t>
            </a:r>
            <a:r>
              <a:rPr lang="en-US" sz="3363" dirty="0" err="1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decisões</a:t>
            </a:r>
            <a:endParaRPr lang="en-US" sz="3363" dirty="0">
              <a:solidFill>
                <a:srgbClr val="202125"/>
              </a:solidFill>
              <a:latin typeface="Akzidenz-Grotesk"/>
              <a:ea typeface="Akzidenz-Grotesk"/>
              <a:cs typeface="Akzidenz-Grotesk"/>
              <a:sym typeface="Akzidenz-Grotesk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579247" y="1028700"/>
            <a:ext cx="13129507" cy="1501187"/>
            <a:chOff x="0" y="0"/>
            <a:chExt cx="3096967" cy="3540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096968" cy="354098"/>
            </a:xfrm>
            <a:custGeom>
              <a:avLst/>
              <a:gdLst/>
              <a:ahLst/>
              <a:cxnLst/>
              <a:rect l="l" t="t" r="r" b="b"/>
              <a:pathLst>
                <a:path w="3096968" h="354098">
                  <a:moveTo>
                    <a:pt x="0" y="0"/>
                  </a:moveTo>
                  <a:lnTo>
                    <a:pt x="3096968" y="0"/>
                  </a:lnTo>
                  <a:lnTo>
                    <a:pt x="3096968" y="354098"/>
                  </a:lnTo>
                  <a:lnTo>
                    <a:pt x="0" y="354098"/>
                  </a:lnTo>
                  <a:close/>
                </a:path>
              </a:pathLst>
            </a:custGeom>
            <a:solidFill>
              <a:srgbClr val="0F2039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096967" cy="40172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1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-1223035" y="-1565726"/>
            <a:ext cx="3131452" cy="3131452"/>
          </a:xfrm>
          <a:custGeom>
            <a:avLst/>
            <a:gdLst/>
            <a:ahLst/>
            <a:cxnLst/>
            <a:rect l="l" t="t" r="r" b="b"/>
            <a:pathLst>
              <a:path w="3131452" h="3131452">
                <a:moveTo>
                  <a:pt x="0" y="0"/>
                </a:moveTo>
                <a:lnTo>
                  <a:pt x="3131452" y="0"/>
                </a:lnTo>
                <a:lnTo>
                  <a:pt x="3131452" y="3131452"/>
                </a:lnTo>
                <a:lnTo>
                  <a:pt x="0" y="31314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TextBox 6"/>
          <p:cNvSpPr txBox="1"/>
          <p:nvPr/>
        </p:nvSpPr>
        <p:spPr>
          <a:xfrm>
            <a:off x="3264702" y="1433591"/>
            <a:ext cx="12203898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48"/>
              </a:lnSpc>
            </a:pPr>
            <a:r>
              <a:rPr lang="en-US" sz="3848" b="1" dirty="0">
                <a:solidFill>
                  <a:srgbClr val="F7EDE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PLANO DE NEGÓCIO - MODELO DE ASSINATURA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50680" y="3366998"/>
            <a:ext cx="9786640" cy="1229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9"/>
              </a:lnSpc>
            </a:pPr>
            <a:r>
              <a:rPr lang="en-US" sz="3363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O ComProva adota um modelo de negócio B2B, com assinaturas mensais e anuais.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50680" y="5010150"/>
            <a:ext cx="9786640" cy="18195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9"/>
              </a:lnSpc>
            </a:pPr>
            <a:r>
              <a:rPr lang="en-US" sz="3363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As empresas terão acesso á plataforma para realizar avaliações de competências, acompanhar resultados e utilizar análises inteligentes.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265334" y="7239282"/>
            <a:ext cx="9786640" cy="1229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9"/>
              </a:lnSpc>
            </a:pPr>
            <a:r>
              <a:rPr lang="en-US" sz="3363">
                <a:solidFill>
                  <a:srgbClr val="202125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Planos escaláveis, de acordo com a quantidade de avaliações e as necessidades de cada empresa.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E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77750" y="4127817"/>
            <a:ext cx="1137652" cy="1137652"/>
          </a:xfrm>
          <a:custGeom>
            <a:avLst/>
            <a:gdLst/>
            <a:ahLst/>
            <a:cxnLst/>
            <a:rect l="l" t="t" r="r" b="b"/>
            <a:pathLst>
              <a:path w="1137652" h="1137652">
                <a:moveTo>
                  <a:pt x="0" y="0"/>
                </a:moveTo>
                <a:lnTo>
                  <a:pt x="1137652" y="0"/>
                </a:lnTo>
                <a:lnTo>
                  <a:pt x="1137652" y="1137652"/>
                </a:lnTo>
                <a:lnTo>
                  <a:pt x="0" y="11376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3" name="Freeform 3"/>
          <p:cNvSpPr/>
          <p:nvPr/>
        </p:nvSpPr>
        <p:spPr>
          <a:xfrm>
            <a:off x="363390" y="1991295"/>
            <a:ext cx="1330621" cy="1230824"/>
          </a:xfrm>
          <a:custGeom>
            <a:avLst/>
            <a:gdLst/>
            <a:ahLst/>
            <a:cxnLst/>
            <a:rect l="l" t="t" r="r" b="b"/>
            <a:pathLst>
              <a:path w="1330621" h="1230824">
                <a:moveTo>
                  <a:pt x="0" y="0"/>
                </a:moveTo>
                <a:lnTo>
                  <a:pt x="1330620" y="0"/>
                </a:lnTo>
                <a:lnTo>
                  <a:pt x="1330620" y="1230824"/>
                </a:lnTo>
                <a:lnTo>
                  <a:pt x="0" y="12308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4" name="Freeform 4"/>
          <p:cNvSpPr/>
          <p:nvPr/>
        </p:nvSpPr>
        <p:spPr>
          <a:xfrm>
            <a:off x="611755" y="8272724"/>
            <a:ext cx="1197611" cy="1197611"/>
          </a:xfrm>
          <a:custGeom>
            <a:avLst/>
            <a:gdLst/>
            <a:ahLst/>
            <a:cxnLst/>
            <a:rect l="l" t="t" r="r" b="b"/>
            <a:pathLst>
              <a:path w="1197611" h="1197611">
                <a:moveTo>
                  <a:pt x="0" y="0"/>
                </a:moveTo>
                <a:lnTo>
                  <a:pt x="1197611" y="0"/>
                </a:lnTo>
                <a:lnTo>
                  <a:pt x="1197611" y="1197611"/>
                </a:lnTo>
                <a:lnTo>
                  <a:pt x="0" y="11976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5" name="Freeform 5"/>
          <p:cNvSpPr/>
          <p:nvPr/>
        </p:nvSpPr>
        <p:spPr>
          <a:xfrm>
            <a:off x="5535632" y="1991295"/>
            <a:ext cx="952704" cy="1500321"/>
          </a:xfrm>
          <a:custGeom>
            <a:avLst/>
            <a:gdLst/>
            <a:ahLst/>
            <a:cxnLst/>
            <a:rect l="l" t="t" r="r" b="b"/>
            <a:pathLst>
              <a:path w="952704" h="1500321">
                <a:moveTo>
                  <a:pt x="0" y="0"/>
                </a:moveTo>
                <a:lnTo>
                  <a:pt x="952704" y="0"/>
                </a:lnTo>
                <a:lnTo>
                  <a:pt x="952704" y="1500321"/>
                </a:lnTo>
                <a:lnTo>
                  <a:pt x="0" y="150032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6" name="Freeform 6"/>
          <p:cNvSpPr/>
          <p:nvPr/>
        </p:nvSpPr>
        <p:spPr>
          <a:xfrm>
            <a:off x="5136468" y="4127817"/>
            <a:ext cx="1912017" cy="818927"/>
          </a:xfrm>
          <a:custGeom>
            <a:avLst/>
            <a:gdLst/>
            <a:ahLst/>
            <a:cxnLst/>
            <a:rect l="l" t="t" r="r" b="b"/>
            <a:pathLst>
              <a:path w="1912017" h="818927">
                <a:moveTo>
                  <a:pt x="0" y="0"/>
                </a:moveTo>
                <a:lnTo>
                  <a:pt x="1912016" y="0"/>
                </a:lnTo>
                <a:lnTo>
                  <a:pt x="1912016" y="818927"/>
                </a:lnTo>
                <a:lnTo>
                  <a:pt x="0" y="81892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5013" b="-15013"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5136468" y="6457353"/>
            <a:ext cx="2230640" cy="743547"/>
          </a:xfrm>
          <a:custGeom>
            <a:avLst/>
            <a:gdLst/>
            <a:ahLst/>
            <a:cxnLst/>
            <a:rect l="l" t="t" r="r" b="b"/>
            <a:pathLst>
              <a:path w="2230640" h="743547">
                <a:moveTo>
                  <a:pt x="0" y="0"/>
                </a:moveTo>
                <a:lnTo>
                  <a:pt x="2230640" y="0"/>
                </a:lnTo>
                <a:lnTo>
                  <a:pt x="2230640" y="743547"/>
                </a:lnTo>
                <a:lnTo>
                  <a:pt x="0" y="74354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Freeform 8"/>
          <p:cNvSpPr/>
          <p:nvPr/>
        </p:nvSpPr>
        <p:spPr>
          <a:xfrm>
            <a:off x="5150578" y="8286470"/>
            <a:ext cx="2216529" cy="1579277"/>
          </a:xfrm>
          <a:custGeom>
            <a:avLst/>
            <a:gdLst/>
            <a:ahLst/>
            <a:cxnLst/>
            <a:rect l="l" t="t" r="r" b="b"/>
            <a:pathLst>
              <a:path w="2216529" h="1579277">
                <a:moveTo>
                  <a:pt x="0" y="0"/>
                </a:moveTo>
                <a:lnTo>
                  <a:pt x="2216530" y="0"/>
                </a:lnTo>
                <a:lnTo>
                  <a:pt x="2216530" y="1579277"/>
                </a:lnTo>
                <a:lnTo>
                  <a:pt x="0" y="157927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9" name="Freeform 9"/>
          <p:cNvSpPr/>
          <p:nvPr/>
        </p:nvSpPr>
        <p:spPr>
          <a:xfrm>
            <a:off x="9552791" y="2446369"/>
            <a:ext cx="2778643" cy="1028287"/>
          </a:xfrm>
          <a:custGeom>
            <a:avLst/>
            <a:gdLst/>
            <a:ahLst/>
            <a:cxnLst/>
            <a:rect l="l" t="t" r="r" b="b"/>
            <a:pathLst>
              <a:path w="2778643" h="1028287">
                <a:moveTo>
                  <a:pt x="0" y="0"/>
                </a:moveTo>
                <a:lnTo>
                  <a:pt x="2778643" y="0"/>
                </a:lnTo>
                <a:lnTo>
                  <a:pt x="2778643" y="1028287"/>
                </a:lnTo>
                <a:lnTo>
                  <a:pt x="0" y="10282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0" name="Freeform 10"/>
          <p:cNvSpPr/>
          <p:nvPr/>
        </p:nvSpPr>
        <p:spPr>
          <a:xfrm>
            <a:off x="10365590" y="4108714"/>
            <a:ext cx="1602598" cy="1602598"/>
          </a:xfrm>
          <a:custGeom>
            <a:avLst/>
            <a:gdLst/>
            <a:ahLst/>
            <a:cxnLst/>
            <a:rect l="l" t="t" r="r" b="b"/>
            <a:pathLst>
              <a:path w="1602598" h="1602598">
                <a:moveTo>
                  <a:pt x="0" y="0"/>
                </a:moveTo>
                <a:lnTo>
                  <a:pt x="1602598" y="0"/>
                </a:lnTo>
                <a:lnTo>
                  <a:pt x="1602598" y="1602598"/>
                </a:lnTo>
                <a:lnTo>
                  <a:pt x="0" y="160259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1" name="Freeform 11"/>
          <p:cNvSpPr/>
          <p:nvPr/>
        </p:nvSpPr>
        <p:spPr>
          <a:xfrm>
            <a:off x="10365590" y="8553986"/>
            <a:ext cx="1965844" cy="1311761"/>
          </a:xfrm>
          <a:custGeom>
            <a:avLst/>
            <a:gdLst/>
            <a:ahLst/>
            <a:cxnLst/>
            <a:rect l="l" t="t" r="r" b="b"/>
            <a:pathLst>
              <a:path w="1965844" h="1311761">
                <a:moveTo>
                  <a:pt x="0" y="0"/>
                </a:moveTo>
                <a:lnTo>
                  <a:pt x="1965844" y="0"/>
                </a:lnTo>
                <a:lnTo>
                  <a:pt x="1965844" y="1311761"/>
                </a:lnTo>
                <a:lnTo>
                  <a:pt x="0" y="131176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2" name="Freeform 12"/>
          <p:cNvSpPr/>
          <p:nvPr/>
        </p:nvSpPr>
        <p:spPr>
          <a:xfrm>
            <a:off x="14500788" y="2214898"/>
            <a:ext cx="2658277" cy="1491228"/>
          </a:xfrm>
          <a:custGeom>
            <a:avLst/>
            <a:gdLst/>
            <a:ahLst/>
            <a:cxnLst/>
            <a:rect l="l" t="t" r="r" b="b"/>
            <a:pathLst>
              <a:path w="2658277" h="1491228">
                <a:moveTo>
                  <a:pt x="0" y="0"/>
                </a:moveTo>
                <a:lnTo>
                  <a:pt x="2658277" y="0"/>
                </a:lnTo>
                <a:lnTo>
                  <a:pt x="2658277" y="1491229"/>
                </a:lnTo>
                <a:lnTo>
                  <a:pt x="0" y="1491229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3" name="Freeform 13"/>
          <p:cNvSpPr/>
          <p:nvPr/>
        </p:nvSpPr>
        <p:spPr>
          <a:xfrm>
            <a:off x="14589399" y="4519065"/>
            <a:ext cx="2481055" cy="1492808"/>
          </a:xfrm>
          <a:custGeom>
            <a:avLst/>
            <a:gdLst/>
            <a:ahLst/>
            <a:cxnLst/>
            <a:rect l="l" t="t" r="r" b="b"/>
            <a:pathLst>
              <a:path w="2481055" h="1492808">
                <a:moveTo>
                  <a:pt x="0" y="0"/>
                </a:moveTo>
                <a:lnTo>
                  <a:pt x="2481055" y="0"/>
                </a:lnTo>
                <a:lnTo>
                  <a:pt x="2481055" y="1492808"/>
                </a:lnTo>
                <a:lnTo>
                  <a:pt x="0" y="149280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4" name="Freeform 14"/>
          <p:cNvSpPr/>
          <p:nvPr/>
        </p:nvSpPr>
        <p:spPr>
          <a:xfrm>
            <a:off x="512366" y="6185733"/>
            <a:ext cx="1255784" cy="1255784"/>
          </a:xfrm>
          <a:custGeom>
            <a:avLst/>
            <a:gdLst/>
            <a:ahLst/>
            <a:cxnLst/>
            <a:rect l="l" t="t" r="r" b="b"/>
            <a:pathLst>
              <a:path w="1255784" h="1255784">
                <a:moveTo>
                  <a:pt x="0" y="0"/>
                </a:moveTo>
                <a:lnTo>
                  <a:pt x="1255784" y="0"/>
                </a:lnTo>
                <a:lnTo>
                  <a:pt x="1255784" y="1255784"/>
                </a:lnTo>
                <a:lnTo>
                  <a:pt x="0" y="1255784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15" name="TextBox 15"/>
          <p:cNvSpPr txBox="1"/>
          <p:nvPr/>
        </p:nvSpPr>
        <p:spPr>
          <a:xfrm>
            <a:off x="5729412" y="169677"/>
            <a:ext cx="8015065" cy="604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22"/>
              </a:lnSpc>
            </a:pPr>
            <a:r>
              <a:rPr lang="en-US" sz="3648" b="1">
                <a:solidFill>
                  <a:srgbClr val="000000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TECNOLOGIAS UTILIZADAS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0" y="990600"/>
            <a:ext cx="8015065" cy="474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848" b="1">
                <a:solidFill>
                  <a:srgbClr val="000000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FRONT-END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12366" y="3088769"/>
            <a:ext cx="1068421" cy="638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9"/>
              </a:lnSpc>
              <a:spcBef>
                <a:spcPct val="0"/>
              </a:spcBef>
            </a:pPr>
            <a:r>
              <a:rPr lang="en-US" sz="3363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React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2888" y="5341669"/>
            <a:ext cx="2146912" cy="569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09"/>
              </a:lnSpc>
              <a:spcBef>
                <a:spcPct val="0"/>
              </a:spcBef>
            </a:pPr>
            <a:r>
              <a:rPr lang="en-US" sz="3363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TypeScript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-228600" y="7350925"/>
            <a:ext cx="3352800" cy="569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09"/>
              </a:lnSpc>
              <a:spcBef>
                <a:spcPct val="0"/>
              </a:spcBef>
            </a:pPr>
            <a:r>
              <a:rPr lang="en-US" sz="3363" dirty="0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Tailwind CSS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63390" y="9479860"/>
            <a:ext cx="1772950" cy="569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709"/>
              </a:lnSpc>
              <a:spcBef>
                <a:spcPct val="0"/>
              </a:spcBef>
            </a:pPr>
            <a:r>
              <a:rPr lang="en-US" sz="3363">
                <a:solidFill>
                  <a:srgbClr val="000000"/>
                </a:solidFill>
                <a:latin typeface="Akzidenz-Grotesk"/>
                <a:ea typeface="Akzidenz-Grotesk"/>
                <a:cs typeface="Akzidenz-Grotesk"/>
                <a:sym typeface="Akzidenz-Grotesk"/>
              </a:rPr>
              <a:t>Vite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5136468" y="990600"/>
            <a:ext cx="8015065" cy="474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848" b="1">
                <a:solidFill>
                  <a:srgbClr val="000000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BACK-END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144000" y="990600"/>
            <a:ext cx="8015065" cy="474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848" b="1">
                <a:solidFill>
                  <a:srgbClr val="000000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VERSIONAMENTO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736945" y="7185456"/>
            <a:ext cx="8015065" cy="474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848" b="1">
                <a:solidFill>
                  <a:srgbClr val="000000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BANCO DE DADOS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560323" y="990600"/>
            <a:ext cx="8015065" cy="4740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8"/>
              </a:lnSpc>
            </a:pPr>
            <a:r>
              <a:rPr lang="en-US" sz="2848" b="1">
                <a:solidFill>
                  <a:srgbClr val="000000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INTELIGENCIA ARTIFICIAL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24017" y="-499802"/>
            <a:ext cx="10727965" cy="10786802"/>
          </a:xfrm>
          <a:custGeom>
            <a:avLst/>
            <a:gdLst/>
            <a:ahLst/>
            <a:cxnLst/>
            <a:rect l="l" t="t" r="r" b="b"/>
            <a:pathLst>
              <a:path w="10727965" h="10786802">
                <a:moveTo>
                  <a:pt x="0" y="0"/>
                </a:moveTo>
                <a:lnTo>
                  <a:pt x="10727966" y="0"/>
                </a:lnTo>
                <a:lnTo>
                  <a:pt x="10727966" y="10786802"/>
                </a:lnTo>
                <a:lnTo>
                  <a:pt x="0" y="107868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grpSp>
        <p:nvGrpSpPr>
          <p:cNvPr id="3" name="Group 3"/>
          <p:cNvGrpSpPr/>
          <p:nvPr/>
        </p:nvGrpSpPr>
        <p:grpSpPr>
          <a:xfrm>
            <a:off x="1028700" y="4364831"/>
            <a:ext cx="5584511" cy="528768"/>
            <a:chOff x="0" y="0"/>
            <a:chExt cx="1489376" cy="1410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89376" cy="141021"/>
            </a:xfrm>
            <a:custGeom>
              <a:avLst/>
              <a:gdLst/>
              <a:ahLst/>
              <a:cxnLst/>
              <a:rect l="l" t="t" r="r" b="b"/>
              <a:pathLst>
                <a:path w="1489376" h="141021">
                  <a:moveTo>
                    <a:pt x="0" y="0"/>
                  </a:moveTo>
                  <a:lnTo>
                    <a:pt x="1489376" y="0"/>
                  </a:lnTo>
                  <a:lnTo>
                    <a:pt x="1489376" y="141021"/>
                  </a:lnTo>
                  <a:lnTo>
                    <a:pt x="0" y="141021"/>
                  </a:lnTo>
                  <a:close/>
                </a:path>
              </a:pathLst>
            </a:custGeom>
            <a:solidFill>
              <a:srgbClr val="202125"/>
            </a:solid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489376" cy="1791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rot="3202834" flipH="1" flipV="1">
            <a:off x="6189276" y="7399654"/>
            <a:ext cx="585052" cy="1044736"/>
          </a:xfrm>
          <a:custGeom>
            <a:avLst/>
            <a:gdLst/>
            <a:ahLst/>
            <a:cxnLst/>
            <a:rect l="l" t="t" r="r" b="b"/>
            <a:pathLst>
              <a:path w="585052" h="1044736">
                <a:moveTo>
                  <a:pt x="585052" y="1044735"/>
                </a:moveTo>
                <a:lnTo>
                  <a:pt x="0" y="1044735"/>
                </a:lnTo>
                <a:lnTo>
                  <a:pt x="0" y="0"/>
                </a:lnTo>
                <a:lnTo>
                  <a:pt x="585052" y="0"/>
                </a:lnTo>
                <a:lnTo>
                  <a:pt x="585052" y="104473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7" name="Freeform 7"/>
          <p:cNvSpPr/>
          <p:nvPr/>
        </p:nvSpPr>
        <p:spPr>
          <a:xfrm>
            <a:off x="2129453" y="5693487"/>
            <a:ext cx="3361230" cy="3361230"/>
          </a:xfrm>
          <a:custGeom>
            <a:avLst/>
            <a:gdLst/>
            <a:ahLst/>
            <a:cxnLst/>
            <a:rect l="l" t="t" r="r" b="b"/>
            <a:pathLst>
              <a:path w="3361230" h="3361230">
                <a:moveTo>
                  <a:pt x="0" y="0"/>
                </a:moveTo>
                <a:lnTo>
                  <a:pt x="3361230" y="0"/>
                </a:lnTo>
                <a:lnTo>
                  <a:pt x="3361230" y="3361230"/>
                </a:lnTo>
                <a:lnTo>
                  <a:pt x="0" y="33612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  <p:sp>
        <p:nvSpPr>
          <p:cNvPr id="8" name="TextBox 8"/>
          <p:cNvSpPr txBox="1"/>
          <p:nvPr/>
        </p:nvSpPr>
        <p:spPr>
          <a:xfrm>
            <a:off x="1028700" y="885825"/>
            <a:ext cx="12855851" cy="33340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180"/>
              </a:lnSpc>
            </a:pPr>
            <a:r>
              <a:rPr lang="en-US" sz="10779" b="1">
                <a:solidFill>
                  <a:srgbClr val="F7EDE1"/>
                </a:solidFill>
                <a:latin typeface="Akzidenz-Grotesk Bold"/>
                <a:ea typeface="Akzidenz-Grotesk Bold"/>
                <a:cs typeface="Akzidenz-Grotesk Bold"/>
                <a:sym typeface="Akzidenz-Grotesk Bold"/>
              </a:rPr>
              <a:t>OBRIGADO PELA ATENÇÃO!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209363" y="4417183"/>
            <a:ext cx="5403848" cy="376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7"/>
              </a:lnSpc>
              <a:spcBef>
                <a:spcPct val="0"/>
              </a:spcBef>
            </a:pPr>
            <a:r>
              <a:rPr lang="en-US" sz="2191">
                <a:solidFill>
                  <a:srgbClr val="F7EDE1"/>
                </a:solidFill>
                <a:latin typeface="Stavok Grotesque"/>
                <a:ea typeface="Stavok Grotesque"/>
                <a:cs typeface="Stavok Grotesque"/>
                <a:sym typeface="Stavok Grotesque"/>
              </a:rPr>
              <a:t>Hora das perguntas, fique à vontade.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132482" y="6631201"/>
            <a:ext cx="3011518" cy="7444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67"/>
              </a:lnSpc>
              <a:spcBef>
                <a:spcPct val="0"/>
              </a:spcBef>
            </a:pPr>
            <a:r>
              <a:rPr lang="en-US" sz="2191">
                <a:solidFill>
                  <a:srgbClr val="F7EDE1"/>
                </a:solidFill>
                <a:latin typeface="Dreaming Outloud Sans"/>
                <a:ea typeface="Dreaming Outloud Sans"/>
                <a:cs typeface="Dreaming Outloud Sans"/>
                <a:sym typeface="Dreaming Outloud Sans"/>
              </a:rPr>
              <a:t>QR Code com o repositório no GitHub :)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288</Words>
  <Application>Microsoft Office PowerPoint</Application>
  <PresentationFormat>Personalizar</PresentationFormat>
  <Paragraphs>45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21" baseType="lpstr">
      <vt:lpstr>Akzidenz-Grotesk</vt:lpstr>
      <vt:lpstr>Arial</vt:lpstr>
      <vt:lpstr>Dreaming Outloud Sans</vt:lpstr>
      <vt:lpstr>Montaser Arabic Light</vt:lpstr>
      <vt:lpstr>Akzidenz-Grotesk Bold</vt:lpstr>
      <vt:lpstr>Montaser Arabic</vt:lpstr>
      <vt:lpstr>Montaser Arabic Semi-Bold</vt:lpstr>
      <vt:lpstr>Stavok Grotesque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ComProva - Entra21</dc:title>
  <cp:lastModifiedBy>Jackeline Souza</cp:lastModifiedBy>
  <cp:revision>2</cp:revision>
  <dcterms:created xsi:type="dcterms:W3CDTF">2006-08-16T00:00:00Z</dcterms:created>
  <dcterms:modified xsi:type="dcterms:W3CDTF">2026-10-09T12:58:28Z</dcterms:modified>
  <dc:identifier>DAHXd17BWYk</dc:identifier>
</cp:coreProperties>
</file>