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1" d="100"/>
          <a:sy n="151" d="100"/>
        </p:scale>
        <p:origin x="47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183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1] Abertura • 0:00–0:20
“Boa noite! Nós somos a equipe Sincro, e hoje vamos apresentar uma solução desenvolvida para um problema muito comum dentro da produção: a dificuldade de saber, de forma rápida e confiável, o que está acontecendo com cada pedido.
O Sincro nasceu justamente dessa necessidade: conectar pedido, produção e acompanhamento em um único fluxo.”
Transição: “Mas antes de falar da solução, precisamos entender o problema que encontramos.”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1] O problema • 0:20–0:55
“Em uma operação de produção, a informação muitas vezes fica espalhada entre mensagens, planilhas, ligações e até na memória das pessoas.
Quando um cliente pergunta onde está um pedido, alguém precisa parar o que está fazendo, procurar a informação e descobrir em que etapa aquela produção está.
Isso gera retrabalho, perda de tempo e, principalmente, dificulta a tomada de decisão.
O problema não é necessariamente produzir. É conseguir enxergar a produção.”
(pequena pausa) “E foi a partir disso que chegamos à nossa proposta.”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1] A oportunidade • 0:55–1:30
“A ideia do Sincro é transformar essas informações espalhadas em um fluxo único.
A plataforma trabalha principalmente com três pilares: visibilidade, rastreabilidade e prevenção.
Visibilidade para que todos saibam o status atual. Rastreabilidade para que cada mudança fique registrada. E prevenção para destacar aquilo que precisa de atenção antes que vire um problema.
Em outras palavras: sair de ‘onde está meu pedido?’ para ‘o que precisa ser feito agora?’.”
Entrega para a pessoa 2: “E é justamente esse fluxo que vamos mostrar agora.”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2] Como funciona • 1:30–2:00
“O Sincro acompanha o pedido desde o seu cadastro até a entrega.
Primeiro temos o pedido, depois a ordem de produção, o acompanhamento das etapas, o registro dos eventos e, por fim, o histórico e a entrega.
O mais importante é que diferentes pessoas podem enxergar a mesma operação de acordo com a sua necessidade.
A gestão acompanha os indicadores, a operação acompanha a produção e o cliente consegue acompanhar o próprio pedido.”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2] O produto • 2:00–2:30
“Para isso, construímos diferentes módulos dentro da plataforma.
Temos um dashboard com os principais indicadores, um Kanban para acompanhar a produção, uma timeline para visualizar o histórico, alertas para situações que precisam de atenção, um portal para o cliente e também relatórios.
Também desenvolvemos um assistente que demonstra como a inteligência pode ser utilizada futuramente para consultar informações da própria operação.”
Não entrar em detalhes técnicos aqui.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2] Experiência • 2:30–2:55
“O diferencial do Sincro não está em uma tela específica, mas na conexão entre elas.
Um pedido começa aqui, vira uma ordem de produção, passa pelas etapas, gera eventos e termina formando um histórico.
Isso muda a rotina de cada pessoa. O vendedor passa a ter uma informação atualizada para responder ao cliente. A produção consegue visualizar suas prioridades. A gestão consegue identificar desvios. E o cliente acompanha o pedido sem depender de uma mensagem para descobrir o status.”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2] Valor • 2:55–3:15
“No final, o que buscamos não é simplesmente colocar mais um sistema dentro da empresa.
O objetivo é diminuir o ruído entre as pessoas e aumentar a previsibilidade da operação.
Informação gera decisão. Decisão orienta a execução. E uma execução mais organizada melhora a experiência de quem está acompanhando o pedido.
Esse é o valor central do Sincro.”
Entrega para a pessoa 3: “E para que essa solução pudesse evoluir, também pensamos em como ela foi construída e nos próximos passos.”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3] Construção • 3:15–3:50
“Na construção do Sincro, buscamos não criar apenas uma interface bonita, mas uma estrutura que pudesse evoluir.
Desenvolvemos a interface, as regras das funcionalidades, os diferentes perfis de acesso, o fluxo de integração e a estrutura de dados.
Hoje temos um protótipo </a:t>
            </a:r>
            <a:r>
              <a:rPr lang="en-US" dirty="0" err="1"/>
              <a:t>funcional</a:t>
            </a:r>
            <a:r>
              <a:rPr lang="en-US" dirty="0"/>
              <a:t>, com várias das funcionalidades já implementadas, e uma base preparada para avançar para uma integração completa. A arquitetura que planejamos é interface, API, persistência e banco de dados.”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3] Tecnologia • 3:50–4:20
“Para sair do protótipo, a arquitetura é simples: a interface, que já existe, conversa com uma API em C# com ASP.NET Core. Essa API aplica as regras de negócio e o controle por perfil, usa o Entity Framework para a persistência e grava os dados em um banco SQL Server.
O ponto não é a tecnologia em si, mas separar responsabilidades para que o Sincro possa crescer sem precisar ser refeito.”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3] Próxima evolução • 4:20–4:45
“O próximo passo é transformar o protótipo em produto, em quatro frentes: backend, com API e regras de negócio; dados, com persistência e integração com o sistema existente; segurança, com autenticação e autorização por perfil; e inteligência, com métricas, alertas e IA.
A interface já demonstra a experiência. O próximo passo é conectar essa experiência aos dados reais da operação.”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3] Impacto operacional • 4:45–5:15
“Além dos ganhos de organização, existe um impacto que podemos estimar: o tempo.
Considerando uma </a:t>
            </a:r>
            <a:r>
              <a:rPr lang="en-US" dirty="0" err="1"/>
              <a:t>economia</a:t>
            </a:r>
            <a:r>
              <a:rPr lang="en-US" dirty="0"/>
              <a:t> de aproximadamente 6 a 7 minutos por pedido e cerca de 30 pedidos por vendedor ao dia, estamos falando de aproximadamente 3 a 3 horas e 30 minutos de tempo potencialmente economizado por vendedor, todos os dias.
A princípio, 6 a 7 minutos parecem pouco. Mas, quando olhamos para o volume da operação, percebemos que eles se transformam em horas.
E é justamente esse tipo de ganho que uma melhoria no fluxo de informação pode proporcionar.”
Atenção: é uma estimativa baseada nas premissas do projeto, não uma medição real. Não apresentar como </a:t>
            </a:r>
            <a:r>
              <a:rPr lang="en-US" dirty="0" err="1"/>
              <a:t>economia</a:t>
            </a:r>
            <a:r>
              <a:rPr lang="en-US" dirty="0"/>
              <a:t> comprovada.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[PESSOA 3] Encerramento
“O Sincro começou a partir de um problema simples: a informação da produção nem sempre chega para a pessoa certa, no momento certo. Nossa proposta foi transformar essa informação em um fluxo conectado.
Produção em sincronia. Menos tempo procurando, mais tempo para a operação.
Muito obrigado!”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equipe e contatos (foto, nome, função e QR code do LinkedIn de cada integrante). Pode ficar na tela durante as perguntas.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openxmlformats.org/officeDocument/2006/relationships/image" Target="../media/image21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openxmlformats.org/officeDocument/2006/relationships/image" Target="../media/image23.png"/><Relationship Id="rId15" Type="http://schemas.openxmlformats.org/officeDocument/2006/relationships/image" Target="../media/image28.png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25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3.png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12" Type="http://schemas.openxmlformats.org/officeDocument/2006/relationships/image" Target="../media/image1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4.png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31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9.png"/><Relationship Id="rId5" Type="http://schemas.openxmlformats.org/officeDocument/2006/relationships/image" Target="../media/image29.png"/><Relationship Id="rId10" Type="http://schemas.openxmlformats.org/officeDocument/2006/relationships/image" Target="../media/image35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9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r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0" y="822960"/>
            <a:ext cx="3383280" cy="3383280"/>
          </a:xfrm>
          <a:prstGeom prst="rect">
            <a:avLst/>
          </a:prstGeom>
        </p:spPr>
      </p:pic>
      <p:pic>
        <p:nvPicPr>
          <p:cNvPr id="4" name="Image 2" descr="Logo Sincr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320040"/>
            <a:ext cx="3291840" cy="9573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640" y="1463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PROTÓTIPO FUNCIONAL</a:t>
            </a:r>
            <a:endParaRPr lang="en-US" sz="1080" dirty="0"/>
          </a:p>
        </p:txBody>
      </p:sp>
      <p:sp>
        <p:nvSpPr>
          <p:cNvPr id="6" name="Text 1"/>
          <p:cNvSpPr txBox="1"/>
          <p:nvPr/>
        </p:nvSpPr>
        <p:spPr>
          <a:xfrm>
            <a:off x="548640" y="178308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Produção em sincronia.</a:t>
            </a:r>
            <a:endParaRPr lang="en-US" sz="3240" dirty="0"/>
          </a:p>
          <a:p>
            <a:pPr marL="0" indent="0">
              <a:buNone/>
            </a:pPr>
            <a:r>
              <a:rPr lang="en-US" sz="3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Informação no tempo certo.</a:t>
            </a:r>
            <a:endParaRPr lang="en-US" sz="3240" dirty="0"/>
          </a:p>
        </p:txBody>
      </p:sp>
      <p:sp>
        <p:nvSpPr>
          <p:cNvPr id="7" name="Text 2"/>
          <p:cNvSpPr txBox="1"/>
          <p:nvPr/>
        </p:nvSpPr>
        <p:spPr>
          <a:xfrm>
            <a:off x="548640" y="301752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Plataforma que dá visibilidade ao ciclo de produção de facções têxteis — do pedido à entrega.</a:t>
            </a:r>
            <a:endParaRPr lang="en-US" sz="1350" dirty="0"/>
          </a:p>
        </p:txBody>
      </p:sp>
      <p:sp>
        <p:nvSpPr>
          <p:cNvPr id="8" name="Shape 3"/>
          <p:cNvSpPr/>
          <p:nvPr/>
        </p:nvSpPr>
        <p:spPr>
          <a:xfrm>
            <a:off x="548640" y="3840480"/>
            <a:ext cx="1143000" cy="329184"/>
          </a:xfrm>
          <a:prstGeom prst="roundRect">
            <a:avLst>
              <a:gd name="adj" fmla="val 50000"/>
            </a:avLst>
          </a:prstGeom>
          <a:solidFill>
            <a:srgbClr val="1C2146"/>
          </a:solidFill>
          <a:ln w="12700">
            <a:solidFill>
              <a:srgbClr val="7C83F5"/>
            </a:solidFill>
            <a:prstDash val="solid"/>
          </a:ln>
        </p:spPr>
      </p:sp>
      <p:sp>
        <p:nvSpPr>
          <p:cNvPr id="9" name="Text 4"/>
          <p:cNvSpPr txBox="1"/>
          <p:nvPr/>
        </p:nvSpPr>
        <p:spPr>
          <a:xfrm>
            <a:off x="548640" y="384048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</a:t>
            </a:r>
            <a:endParaRPr lang="en-US" sz="900" dirty="0"/>
          </a:p>
        </p:txBody>
      </p:sp>
      <p:sp>
        <p:nvSpPr>
          <p:cNvPr id="10" name="Shape 5"/>
          <p:cNvSpPr/>
          <p:nvPr/>
        </p:nvSpPr>
        <p:spPr>
          <a:xfrm>
            <a:off x="1801368" y="3840480"/>
            <a:ext cx="1325880" cy="329184"/>
          </a:xfrm>
          <a:prstGeom prst="roundRect">
            <a:avLst>
              <a:gd name="adj" fmla="val 50000"/>
            </a:avLst>
          </a:prstGeom>
          <a:solidFill>
            <a:srgbClr val="162745"/>
          </a:solidFill>
          <a:ln w="12700">
            <a:solidFill>
              <a:srgbClr val="5AA9F0"/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1801368" y="3840480"/>
            <a:ext cx="1325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PRODUÇÃO</a:t>
            </a:r>
            <a:endParaRPr lang="en-US" sz="900" dirty="0"/>
          </a:p>
        </p:txBody>
      </p:sp>
      <p:sp>
        <p:nvSpPr>
          <p:cNvPr id="12" name="Shape 7"/>
          <p:cNvSpPr/>
          <p:nvPr/>
        </p:nvSpPr>
        <p:spPr>
          <a:xfrm>
            <a:off x="3236976" y="3840480"/>
            <a:ext cx="1828800" cy="329184"/>
          </a:xfrm>
          <a:prstGeom prst="roundRect">
            <a:avLst>
              <a:gd name="adj" fmla="val 50000"/>
            </a:avLst>
          </a:prstGeom>
          <a:solidFill>
            <a:srgbClr val="132D38"/>
          </a:solidFill>
          <a:ln w="12700">
            <a:solidFill>
              <a:srgbClr val="4CC9A8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3236976" y="384048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ACOMPANHAMENTO</a:t>
            </a:r>
            <a:endParaRPr lang="en-US" sz="900" dirty="0"/>
          </a:p>
        </p:txBody>
      </p:sp>
      <p:sp>
        <p:nvSpPr>
          <p:cNvPr id="14" name="Shape 9"/>
          <p:cNvSpPr/>
          <p:nvPr/>
        </p:nvSpPr>
        <p:spPr>
          <a:xfrm>
            <a:off x="5175504" y="384048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302A2A"/>
          </a:solidFill>
          <a:ln w="12700">
            <a:solidFill>
              <a:srgbClr val="E9B95A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5175504" y="384048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ENTREGA</a:t>
            </a:r>
            <a:endParaRPr lang="en-US" sz="900" dirty="0"/>
          </a:p>
        </p:txBody>
      </p:sp>
      <p:sp>
        <p:nvSpPr>
          <p:cNvPr id="16" name="Text 11"/>
          <p:cNvSpPr txBox="1"/>
          <p:nvPr/>
        </p:nvSpPr>
        <p:spPr>
          <a:xfrm>
            <a:off x="548640" y="45720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 desenvolvido no Entra21  •  Equipe Sincro</a:t>
            </a:r>
            <a:endParaRPr lang="en-US" sz="99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1270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problema não é produzir. É enxergar a produção.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10" dirty="0"/>
          </a:p>
        </p:txBody>
      </p:sp>
      <p:sp>
        <p:nvSpPr>
          <p:cNvPr id="8" name="Text 4"/>
          <p:cNvSpPr txBox="1"/>
          <p:nvPr/>
        </p:nvSpPr>
        <p:spPr>
          <a:xfrm>
            <a:off x="457200" y="11887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Quando a informação está espalhada, a operação perde tempo.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457200" y="1691640"/>
            <a:ext cx="1920240" cy="1600200"/>
          </a:xfrm>
          <a:prstGeom prst="roundRect">
            <a:avLst>
              <a:gd name="adj" fmla="val 685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0" name="Image 1" descr="badge_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1847088"/>
            <a:ext cx="457200" cy="457200"/>
          </a:xfrm>
          <a:prstGeom prst="rect">
            <a:avLst/>
          </a:prstGeom>
        </p:spPr>
      </p:pic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" y="1970532"/>
            <a:ext cx="210312" cy="210312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40080" y="24505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</a:t>
            </a:r>
            <a:endParaRPr lang="en-US" sz="1350" dirty="0"/>
          </a:p>
        </p:txBody>
      </p:sp>
      <p:sp>
        <p:nvSpPr>
          <p:cNvPr id="13" name="Text 7"/>
          <p:cNvSpPr txBox="1"/>
          <p:nvPr/>
        </p:nvSpPr>
        <p:spPr>
          <a:xfrm>
            <a:off x="640080" y="272491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dependente de mensagens</a:t>
            </a:r>
            <a:endParaRPr lang="en-US" sz="1040" dirty="0"/>
          </a:p>
        </p:txBody>
      </p:sp>
      <p:sp>
        <p:nvSpPr>
          <p:cNvPr id="14" name="Shape 8"/>
          <p:cNvSpPr/>
          <p:nvPr/>
        </p:nvSpPr>
        <p:spPr>
          <a:xfrm>
            <a:off x="2578608" y="1691640"/>
            <a:ext cx="1920240" cy="1600200"/>
          </a:xfrm>
          <a:prstGeom prst="roundRect">
            <a:avLst>
              <a:gd name="adj" fmla="val 685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5" name="Image 3" descr="badge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1488" y="1847088"/>
            <a:ext cx="457200" cy="457200"/>
          </a:xfrm>
          <a:prstGeom prst="rect">
            <a:avLst/>
          </a:prstGeom>
        </p:spPr>
      </p:pic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4932" y="1970532"/>
            <a:ext cx="210312" cy="210312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2761488" y="24505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Planilha</a:t>
            </a:r>
            <a:endParaRPr lang="en-US" sz="1350" dirty="0"/>
          </a:p>
        </p:txBody>
      </p:sp>
      <p:sp>
        <p:nvSpPr>
          <p:cNvPr id="18" name="Text 10"/>
          <p:cNvSpPr txBox="1"/>
          <p:nvPr/>
        </p:nvSpPr>
        <p:spPr>
          <a:xfrm>
            <a:off x="2761488" y="272491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Baixa rastreabilidade</a:t>
            </a:r>
            <a:endParaRPr lang="en-US" sz="1040" dirty="0"/>
          </a:p>
        </p:txBody>
      </p:sp>
      <p:sp>
        <p:nvSpPr>
          <p:cNvPr id="19" name="Shape 11"/>
          <p:cNvSpPr/>
          <p:nvPr/>
        </p:nvSpPr>
        <p:spPr>
          <a:xfrm>
            <a:off x="4700016" y="1691640"/>
            <a:ext cx="1920240" cy="1600200"/>
          </a:xfrm>
          <a:prstGeom prst="roundRect">
            <a:avLst>
              <a:gd name="adj" fmla="val 685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0" name="Image 5" descr="badge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2896" y="1847088"/>
            <a:ext cx="457200" cy="457200"/>
          </a:xfrm>
          <a:prstGeom prst="rect">
            <a:avLst/>
          </a:prstGeom>
        </p:spPr>
      </p:pic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6340" y="1970532"/>
            <a:ext cx="210312" cy="210312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4882896" y="24505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Ligação</a:t>
            </a:r>
            <a:endParaRPr lang="en-US" sz="1350" dirty="0"/>
          </a:p>
        </p:txBody>
      </p:sp>
      <p:sp>
        <p:nvSpPr>
          <p:cNvPr id="23" name="Text 13"/>
          <p:cNvSpPr txBox="1"/>
          <p:nvPr/>
        </p:nvSpPr>
        <p:spPr>
          <a:xfrm>
            <a:off x="4882896" y="272491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Mudanças de etapa e prazos difíceis de acompanhar</a:t>
            </a:r>
            <a:endParaRPr lang="en-US" sz="1040" dirty="0"/>
          </a:p>
        </p:txBody>
      </p:sp>
      <p:sp>
        <p:nvSpPr>
          <p:cNvPr id="24" name="Shape 14"/>
          <p:cNvSpPr/>
          <p:nvPr/>
        </p:nvSpPr>
        <p:spPr>
          <a:xfrm>
            <a:off x="6821424" y="1691640"/>
            <a:ext cx="1920240" cy="1600200"/>
          </a:xfrm>
          <a:prstGeom prst="roundRect">
            <a:avLst>
              <a:gd name="adj" fmla="val 685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5" name="Image 7" descr="badge_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4304" y="1847088"/>
            <a:ext cx="457200" cy="457200"/>
          </a:xfrm>
          <a:prstGeom prst="rect">
            <a:avLst/>
          </a:prstGeom>
        </p:spPr>
      </p:pic>
      <p:pic>
        <p:nvPicPr>
          <p:cNvPr id="2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7748" y="1970532"/>
            <a:ext cx="210312" cy="210312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7004304" y="24505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Memória</a:t>
            </a:r>
            <a:endParaRPr lang="en-US" sz="1350" dirty="0"/>
          </a:p>
        </p:txBody>
      </p:sp>
      <p:sp>
        <p:nvSpPr>
          <p:cNvPr id="28" name="Text 16"/>
          <p:cNvSpPr txBox="1"/>
          <p:nvPr/>
        </p:nvSpPr>
        <p:spPr>
          <a:xfrm>
            <a:off x="7004304" y="272491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Decisão reativa</a:t>
            </a:r>
            <a:endParaRPr lang="en-US" sz="1040" dirty="0"/>
          </a:p>
        </p:txBody>
      </p:sp>
      <p:sp>
        <p:nvSpPr>
          <p:cNvPr id="29" name="Text 17"/>
          <p:cNvSpPr txBox="1"/>
          <p:nvPr/>
        </p:nvSpPr>
        <p:spPr>
          <a:xfrm>
            <a:off x="274320" y="3543300"/>
            <a:ext cx="4425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i="1" dirty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“O cliente pergunta. O vendedor procura. A </a:t>
            </a:r>
            <a:r>
              <a:rPr lang="en-US" sz="1170" i="1" dirty="0" smtClean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produção responde</a:t>
            </a:r>
            <a:r>
              <a:rPr lang="en-US" sz="1170" i="1" dirty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.”</a:t>
            </a:r>
            <a:endParaRPr lang="en-US" sz="1170" dirty="0"/>
          </a:p>
        </p:txBody>
      </p:sp>
      <p:sp>
        <p:nvSpPr>
          <p:cNvPr id="30" name="Text 18"/>
          <p:cNvSpPr txBox="1"/>
          <p:nvPr/>
        </p:nvSpPr>
        <p:spPr>
          <a:xfrm>
            <a:off x="4754880" y="352044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i="1" dirty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gestão descobre o atraso quando ele já virou problema.”</a:t>
            </a:r>
            <a:endParaRPr lang="en-US" sz="1170" dirty="0"/>
          </a:p>
        </p:txBody>
      </p:sp>
      <p:pic>
        <p:nvPicPr>
          <p:cNvPr id="31" name="Image 9" descr="ban_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" y="4114800"/>
            <a:ext cx="8229600" cy="457200"/>
          </a:xfrm>
          <a:prstGeom prst="rect">
            <a:avLst/>
          </a:prstGeom>
        </p:spPr>
      </p:pic>
      <p:sp>
        <p:nvSpPr>
          <p:cNvPr id="32" name="Text 19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Resultado:  retrabalho  +  ansiedade  +  atraso</a:t>
            </a:r>
            <a:endParaRPr lang="en-US" sz="1350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OPORTUNIDADE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Transformar status em fluxo de decisão.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10" dirty="0"/>
          </a:p>
        </p:txBody>
      </p:sp>
      <p:sp>
        <p:nvSpPr>
          <p:cNvPr id="8" name="Text 4"/>
          <p:cNvSpPr txBox="1"/>
          <p:nvPr/>
        </p:nvSpPr>
        <p:spPr>
          <a:xfrm>
            <a:off x="457200" y="118872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Sincro centraliza a jornada do pedido e transforma eventos operacionais em informação acionável.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457200" y="1828800"/>
            <a:ext cx="2651760" cy="1783080"/>
          </a:xfrm>
          <a:prstGeom prst="roundRect">
            <a:avLst>
              <a:gd name="adj" fmla="val 6154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0" name="Image 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011680"/>
            <a:ext cx="566928" cy="566928"/>
          </a:xfrm>
          <a:prstGeom prst="rect">
            <a:avLst/>
          </a:prstGeom>
        </p:spPr>
      </p:pic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71" y="2164751"/>
            <a:ext cx="260787" cy="260787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85800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VISIBILIDADE</a:t>
            </a:r>
            <a:endParaRPr lang="en-US" sz="1350" dirty="0"/>
          </a:p>
        </p:txBody>
      </p:sp>
      <p:sp>
        <p:nvSpPr>
          <p:cNvPr id="13" name="Text 7"/>
          <p:cNvSpPr txBox="1"/>
          <p:nvPr/>
        </p:nvSpPr>
        <p:spPr>
          <a:xfrm>
            <a:off x="685800" y="304495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Todos enxergam o mesmo status.</a:t>
            </a:r>
            <a:endParaRPr lang="en-US" sz="1170" dirty="0"/>
          </a:p>
        </p:txBody>
      </p:sp>
      <p:sp>
        <p:nvSpPr>
          <p:cNvPr id="14" name="Shape 8"/>
          <p:cNvSpPr/>
          <p:nvPr/>
        </p:nvSpPr>
        <p:spPr>
          <a:xfrm>
            <a:off x="3246120" y="1828800"/>
            <a:ext cx="2651760" cy="1783080"/>
          </a:xfrm>
          <a:prstGeom prst="roundRect">
            <a:avLst>
              <a:gd name="adj" fmla="val 6154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5" name="Image 3" descr="badge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0" y="2011680"/>
            <a:ext cx="566928" cy="566928"/>
          </a:xfrm>
          <a:prstGeom prst="rect">
            <a:avLst/>
          </a:prstGeom>
        </p:spPr>
      </p:pic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7791" y="2164751"/>
            <a:ext cx="260787" cy="260787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3474720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RASTREABILIDADE</a:t>
            </a:r>
            <a:endParaRPr lang="en-US" sz="1350" dirty="0"/>
          </a:p>
        </p:txBody>
      </p:sp>
      <p:sp>
        <p:nvSpPr>
          <p:cNvPr id="18" name="Text 10"/>
          <p:cNvSpPr txBox="1"/>
          <p:nvPr/>
        </p:nvSpPr>
        <p:spPr>
          <a:xfrm>
            <a:off x="3474720" y="304495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mudança deixa histórico.</a:t>
            </a:r>
            <a:endParaRPr lang="en-US" sz="1170" dirty="0"/>
          </a:p>
        </p:txBody>
      </p:sp>
      <p:sp>
        <p:nvSpPr>
          <p:cNvPr id="19" name="Shape 11"/>
          <p:cNvSpPr/>
          <p:nvPr/>
        </p:nvSpPr>
        <p:spPr>
          <a:xfrm>
            <a:off x="6035040" y="1828800"/>
            <a:ext cx="2651760" cy="1783080"/>
          </a:xfrm>
          <a:prstGeom prst="roundRect">
            <a:avLst>
              <a:gd name="adj" fmla="val 6154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0" name="Image 5" descr="badge_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2011680"/>
            <a:ext cx="566928" cy="566928"/>
          </a:xfrm>
          <a:prstGeom prst="rect">
            <a:avLst/>
          </a:prstGeom>
        </p:spPr>
      </p:pic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6711" y="2164751"/>
            <a:ext cx="260787" cy="260787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6263640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PREVENÇÃO</a:t>
            </a:r>
            <a:endParaRPr lang="en-US" sz="1350" dirty="0"/>
          </a:p>
        </p:txBody>
      </p:sp>
      <p:sp>
        <p:nvSpPr>
          <p:cNvPr id="23" name="Text 13"/>
          <p:cNvSpPr txBox="1"/>
          <p:nvPr/>
        </p:nvSpPr>
        <p:spPr>
          <a:xfrm>
            <a:off x="6263640" y="304495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Alertas destacam o que merece atenção.</a:t>
            </a:r>
            <a:endParaRPr lang="en-US" sz="1170" dirty="0"/>
          </a:p>
        </p:txBody>
      </p:sp>
      <p:pic>
        <p:nvPicPr>
          <p:cNvPr id="24" name="Image 7" descr="ban_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3840480"/>
            <a:ext cx="8229600" cy="68580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457200" y="38404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2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De “onde está meu pedido?” para “o que precisa ser feito agora?”</a:t>
            </a:r>
            <a:endParaRPr lang="en-US" sz="1620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SOLUÇÃO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plataforma. Três visões da mesma operação.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10" dirty="0"/>
          </a:p>
        </p:txBody>
      </p:sp>
      <p:sp>
        <p:nvSpPr>
          <p:cNvPr id="8" name="Shape 4"/>
          <p:cNvSpPr/>
          <p:nvPr/>
        </p:nvSpPr>
        <p:spPr>
          <a:xfrm>
            <a:off x="457200" y="1371600"/>
            <a:ext cx="1874520" cy="1463040"/>
          </a:xfrm>
          <a:prstGeom prst="roundRect">
            <a:avLst>
              <a:gd name="adj" fmla="val 75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9" name="Image 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1536192"/>
            <a:ext cx="411480" cy="41148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40080" y="1536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60" dirty="0"/>
          </a:p>
        </p:txBody>
      </p:sp>
      <p:sp>
        <p:nvSpPr>
          <p:cNvPr id="11" name="Text 6"/>
          <p:cNvSpPr txBox="1"/>
          <p:nvPr/>
        </p:nvSpPr>
        <p:spPr>
          <a:xfrm>
            <a:off x="640080" y="205740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</a:t>
            </a:r>
            <a:endParaRPr lang="en-US" sz="1130" dirty="0"/>
          </a:p>
        </p:txBody>
      </p:sp>
      <p:sp>
        <p:nvSpPr>
          <p:cNvPr id="12" name="Text 7"/>
          <p:cNvSpPr txBox="1"/>
          <p:nvPr/>
        </p:nvSpPr>
        <p:spPr>
          <a:xfrm>
            <a:off x="64008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Cadastro do pedido</a:t>
            </a:r>
            <a:endParaRPr lang="en-US" sz="108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296" y="2011680"/>
            <a:ext cx="164592" cy="164592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2578608" y="1371600"/>
            <a:ext cx="1874520" cy="1463040"/>
          </a:xfrm>
          <a:prstGeom prst="roundRect">
            <a:avLst>
              <a:gd name="adj" fmla="val 75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5" name="Image 3" descr="badge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1488" y="1536192"/>
            <a:ext cx="411480" cy="41148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2761488" y="1536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60" dirty="0"/>
          </a:p>
        </p:txBody>
      </p:sp>
      <p:sp>
        <p:nvSpPr>
          <p:cNvPr id="17" name="Text 10"/>
          <p:cNvSpPr txBox="1"/>
          <p:nvPr/>
        </p:nvSpPr>
        <p:spPr>
          <a:xfrm>
            <a:off x="2761488" y="205740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PRODUÇÃO</a:t>
            </a:r>
            <a:endParaRPr lang="en-US" sz="1130" dirty="0"/>
          </a:p>
        </p:txBody>
      </p:sp>
      <p:sp>
        <p:nvSpPr>
          <p:cNvPr id="18" name="Text 11"/>
          <p:cNvSpPr txBox="1"/>
          <p:nvPr/>
        </p:nvSpPr>
        <p:spPr>
          <a:xfrm>
            <a:off x="2761488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Ordem de produção e etapas</a:t>
            </a:r>
            <a:endParaRPr lang="en-US" sz="108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704" y="2011680"/>
            <a:ext cx="164592" cy="164592"/>
          </a:xfrm>
          <a:prstGeom prst="rect">
            <a:avLst/>
          </a:prstGeom>
        </p:spPr>
      </p:pic>
      <p:sp>
        <p:nvSpPr>
          <p:cNvPr id="20" name="Shape 12"/>
          <p:cNvSpPr/>
          <p:nvPr/>
        </p:nvSpPr>
        <p:spPr>
          <a:xfrm>
            <a:off x="4700016" y="1371600"/>
            <a:ext cx="1874520" cy="1463040"/>
          </a:xfrm>
          <a:prstGeom prst="roundRect">
            <a:avLst>
              <a:gd name="adj" fmla="val 75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1" name="Image 5" descr="badge_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2896" y="1536192"/>
            <a:ext cx="411480" cy="411480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4882896" y="1536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016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60" dirty="0"/>
          </a:p>
        </p:txBody>
      </p:sp>
      <p:sp>
        <p:nvSpPr>
          <p:cNvPr id="23" name="Text 14"/>
          <p:cNvSpPr txBox="1"/>
          <p:nvPr/>
        </p:nvSpPr>
        <p:spPr>
          <a:xfrm>
            <a:off x="4882896" y="205740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ACOMPANHAMENTO</a:t>
            </a:r>
            <a:endParaRPr lang="en-US" sz="1130" dirty="0"/>
          </a:p>
        </p:txBody>
      </p:sp>
      <p:sp>
        <p:nvSpPr>
          <p:cNvPr id="24" name="Text 15"/>
          <p:cNvSpPr txBox="1"/>
          <p:nvPr/>
        </p:nvSpPr>
        <p:spPr>
          <a:xfrm>
            <a:off x="4882896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Eventos registrados</a:t>
            </a:r>
            <a:endParaRPr lang="en-US" sz="108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112" y="2011680"/>
            <a:ext cx="164592" cy="164592"/>
          </a:xfrm>
          <a:prstGeom prst="rect">
            <a:avLst/>
          </a:prstGeom>
        </p:spPr>
      </p:pic>
      <p:sp>
        <p:nvSpPr>
          <p:cNvPr id="26" name="Shape 16"/>
          <p:cNvSpPr/>
          <p:nvPr/>
        </p:nvSpPr>
        <p:spPr>
          <a:xfrm>
            <a:off x="6821424" y="1371600"/>
            <a:ext cx="1874520" cy="1463040"/>
          </a:xfrm>
          <a:prstGeom prst="roundRect">
            <a:avLst>
              <a:gd name="adj" fmla="val 75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7" name="Image 7" descr="badge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4304" y="1536192"/>
            <a:ext cx="411480" cy="411480"/>
          </a:xfrm>
          <a:prstGeom prst="rect">
            <a:avLst/>
          </a:prstGeom>
        </p:spPr>
      </p:pic>
      <p:sp>
        <p:nvSpPr>
          <p:cNvPr id="28" name="Text 17"/>
          <p:cNvSpPr txBox="1"/>
          <p:nvPr/>
        </p:nvSpPr>
        <p:spPr>
          <a:xfrm>
            <a:off x="7004304" y="1536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016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60" dirty="0"/>
          </a:p>
        </p:txBody>
      </p:sp>
      <p:sp>
        <p:nvSpPr>
          <p:cNvPr id="29" name="Text 18"/>
          <p:cNvSpPr txBox="1"/>
          <p:nvPr/>
        </p:nvSpPr>
        <p:spPr>
          <a:xfrm>
            <a:off x="7004304" y="205740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ENTREGA</a:t>
            </a:r>
            <a:endParaRPr lang="en-US" sz="1130" dirty="0"/>
          </a:p>
        </p:txBody>
      </p:sp>
      <p:sp>
        <p:nvSpPr>
          <p:cNvPr id="30" name="Text 19"/>
          <p:cNvSpPr txBox="1"/>
          <p:nvPr/>
        </p:nvSpPr>
        <p:spPr>
          <a:xfrm>
            <a:off x="7004304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Histórico e cliente informado</a:t>
            </a:r>
            <a:endParaRPr lang="en-US" sz="1080" dirty="0"/>
          </a:p>
        </p:txBody>
      </p:sp>
      <p:sp>
        <p:nvSpPr>
          <p:cNvPr id="31" name="Text 20"/>
          <p:cNvSpPr txBox="1"/>
          <p:nvPr/>
        </p:nvSpPr>
        <p:spPr>
          <a:xfrm>
            <a:off x="457200" y="312724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3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EXPERIÊNCIA POR PERFIL</a:t>
            </a:r>
            <a:endParaRPr lang="en-US" sz="990" dirty="0"/>
          </a:p>
        </p:txBody>
      </p:sp>
      <p:sp>
        <p:nvSpPr>
          <p:cNvPr id="32" name="Shape 21"/>
          <p:cNvSpPr/>
          <p:nvPr/>
        </p:nvSpPr>
        <p:spPr>
          <a:xfrm>
            <a:off x="457200" y="3456432"/>
            <a:ext cx="2651760" cy="1051560"/>
          </a:xfrm>
          <a:prstGeom prst="roundRect">
            <a:avLst>
              <a:gd name="adj" fmla="val 10435"/>
            </a:avLst>
          </a:prstGeom>
          <a:solidFill>
            <a:srgbClr val="151E45"/>
          </a:solidFill>
          <a:ln w="9525">
            <a:solidFill>
              <a:srgbClr val="2B3A9A"/>
            </a:solidFill>
            <a:prstDash val="solid"/>
          </a:ln>
        </p:spPr>
      </p:sp>
      <p:pic>
        <p:nvPicPr>
          <p:cNvPr id="33" name="Image 8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85032"/>
            <a:ext cx="502920" cy="502920"/>
          </a:xfrm>
          <a:prstGeom prst="rect">
            <a:avLst/>
          </a:prstGeom>
        </p:spPr>
      </p:pic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868" y="3820820"/>
            <a:ext cx="231343" cy="231343"/>
          </a:xfrm>
          <a:prstGeom prst="rect">
            <a:avLst/>
          </a:prstGeom>
        </p:spPr>
      </p:pic>
      <p:sp>
        <p:nvSpPr>
          <p:cNvPr id="35" name="Text 22"/>
          <p:cNvSpPr txBox="1"/>
          <p:nvPr/>
        </p:nvSpPr>
        <p:spPr>
          <a:xfrm>
            <a:off x="1325880" y="368503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60" b="1" kern="0" spc="1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GESTÃO</a:t>
            </a:r>
            <a:endParaRPr lang="en-US" sz="1260" dirty="0"/>
          </a:p>
        </p:txBody>
      </p:sp>
      <p:sp>
        <p:nvSpPr>
          <p:cNvPr id="36" name="Text 23"/>
          <p:cNvSpPr txBox="1"/>
          <p:nvPr/>
        </p:nvSpPr>
        <p:spPr>
          <a:xfrm>
            <a:off x="1325880" y="397764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Visão, indicadores e alertas</a:t>
            </a:r>
            <a:endParaRPr lang="en-US" sz="1080" dirty="0"/>
          </a:p>
        </p:txBody>
      </p:sp>
      <p:sp>
        <p:nvSpPr>
          <p:cNvPr id="37" name="Shape 24"/>
          <p:cNvSpPr/>
          <p:nvPr/>
        </p:nvSpPr>
        <p:spPr>
          <a:xfrm>
            <a:off x="3246120" y="3456432"/>
            <a:ext cx="2651760" cy="1051560"/>
          </a:xfrm>
          <a:prstGeom prst="roundRect">
            <a:avLst>
              <a:gd name="adj" fmla="val 10435"/>
            </a:avLst>
          </a:prstGeom>
          <a:solidFill>
            <a:srgbClr val="151E45"/>
          </a:solidFill>
          <a:ln w="9525">
            <a:solidFill>
              <a:srgbClr val="2B3A9A"/>
            </a:solidFill>
            <a:prstDash val="solid"/>
          </a:ln>
        </p:spPr>
      </p:sp>
      <p:pic>
        <p:nvPicPr>
          <p:cNvPr id="38" name="Image 10" descr="badge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3685032"/>
            <a:ext cx="502920" cy="502920"/>
          </a:xfrm>
          <a:prstGeom prst="rect">
            <a:avLst/>
          </a:prstGeom>
        </p:spPr>
      </p:pic>
      <p:pic>
        <p:nvPicPr>
          <p:cNvPr id="39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4788" y="3820820"/>
            <a:ext cx="231343" cy="231343"/>
          </a:xfrm>
          <a:prstGeom prst="rect">
            <a:avLst/>
          </a:prstGeom>
        </p:spPr>
      </p:pic>
      <p:sp>
        <p:nvSpPr>
          <p:cNvPr id="40" name="Text 25"/>
          <p:cNvSpPr txBox="1"/>
          <p:nvPr/>
        </p:nvSpPr>
        <p:spPr>
          <a:xfrm>
            <a:off x="4114800" y="368503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60" b="1" kern="0" spc="1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OPERAÇÃO</a:t>
            </a:r>
            <a:endParaRPr lang="en-US" sz="1260" dirty="0"/>
          </a:p>
        </p:txBody>
      </p:sp>
      <p:sp>
        <p:nvSpPr>
          <p:cNvPr id="41" name="Text 26"/>
          <p:cNvSpPr txBox="1"/>
          <p:nvPr/>
        </p:nvSpPr>
        <p:spPr>
          <a:xfrm>
            <a:off x="4114800" y="397764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Kanban e andamento</a:t>
            </a:r>
            <a:endParaRPr lang="en-US" sz="1080" dirty="0"/>
          </a:p>
        </p:txBody>
      </p:sp>
      <p:sp>
        <p:nvSpPr>
          <p:cNvPr id="42" name="Shape 27"/>
          <p:cNvSpPr/>
          <p:nvPr/>
        </p:nvSpPr>
        <p:spPr>
          <a:xfrm>
            <a:off x="6035040" y="3456432"/>
            <a:ext cx="2651760" cy="1051560"/>
          </a:xfrm>
          <a:prstGeom prst="roundRect">
            <a:avLst>
              <a:gd name="adj" fmla="val 10435"/>
            </a:avLst>
          </a:prstGeom>
          <a:solidFill>
            <a:srgbClr val="151E45"/>
          </a:solidFill>
          <a:ln w="9525">
            <a:solidFill>
              <a:srgbClr val="2B3A9A"/>
            </a:solidFill>
            <a:prstDash val="solid"/>
          </a:ln>
        </p:spPr>
      </p:sp>
      <p:pic>
        <p:nvPicPr>
          <p:cNvPr id="43" name="Image 12" descr="badge_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0" y="3685032"/>
            <a:ext cx="502920" cy="502920"/>
          </a:xfrm>
          <a:prstGeom prst="rect">
            <a:avLst/>
          </a:prstGeom>
        </p:spPr>
      </p:pic>
      <p:pic>
        <p:nvPicPr>
          <p:cNvPr id="44" name="Image 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3708" y="3820820"/>
            <a:ext cx="231343" cy="231343"/>
          </a:xfrm>
          <a:prstGeom prst="rect">
            <a:avLst/>
          </a:prstGeom>
        </p:spPr>
      </p:pic>
      <p:sp>
        <p:nvSpPr>
          <p:cNvPr id="45" name="Text 28"/>
          <p:cNvSpPr txBox="1"/>
          <p:nvPr/>
        </p:nvSpPr>
        <p:spPr>
          <a:xfrm>
            <a:off x="6903720" y="368503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60" b="1" kern="0" spc="1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</a:t>
            </a:r>
            <a:endParaRPr lang="en-US" sz="1260" dirty="0"/>
          </a:p>
        </p:txBody>
      </p:sp>
      <p:sp>
        <p:nvSpPr>
          <p:cNvPr id="46" name="Text 29"/>
          <p:cNvSpPr txBox="1"/>
          <p:nvPr/>
        </p:nvSpPr>
        <p:spPr>
          <a:xfrm>
            <a:off x="6903720" y="397764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sem depender de contato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PRODUTO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produto acompanha o pedido do início ao fim.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810" dirty="0"/>
          </a:p>
        </p:txBody>
      </p:sp>
      <p:sp>
        <p:nvSpPr>
          <p:cNvPr id="8" name="Shape 4"/>
          <p:cNvSpPr/>
          <p:nvPr/>
        </p:nvSpPr>
        <p:spPr>
          <a:xfrm>
            <a:off x="457200" y="137160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9" name="Image 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1554480"/>
            <a:ext cx="457200" cy="457200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812" y="1677924"/>
            <a:ext cx="210312" cy="210312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58368" y="212140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</a:t>
            </a:r>
            <a:endParaRPr lang="en-US" sz="1350" dirty="0"/>
          </a:p>
        </p:txBody>
      </p:sp>
      <p:sp>
        <p:nvSpPr>
          <p:cNvPr id="12" name="Text 6"/>
          <p:cNvSpPr txBox="1"/>
          <p:nvPr/>
        </p:nvSpPr>
        <p:spPr>
          <a:xfrm>
            <a:off x="658368" y="23774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Indicadores e visão executiva</a:t>
            </a:r>
            <a:endParaRPr lang="en-US" sz="1040" dirty="0"/>
          </a:p>
        </p:txBody>
      </p:sp>
      <p:sp>
        <p:nvSpPr>
          <p:cNvPr id="13" name="Shape 7"/>
          <p:cNvSpPr/>
          <p:nvPr/>
        </p:nvSpPr>
        <p:spPr>
          <a:xfrm>
            <a:off x="2560320" y="137160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4" name="Image 3" descr="badge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1488" y="1554480"/>
            <a:ext cx="457200" cy="457200"/>
          </a:xfrm>
          <a:prstGeom prst="rect">
            <a:avLst/>
          </a:prstGeom>
        </p:spPr>
      </p:pic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4932" y="1677924"/>
            <a:ext cx="210312" cy="210312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2761488" y="212140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Kanban</a:t>
            </a:r>
            <a:endParaRPr lang="en-US" sz="1350" dirty="0"/>
          </a:p>
        </p:txBody>
      </p:sp>
      <p:sp>
        <p:nvSpPr>
          <p:cNvPr id="17" name="Text 9"/>
          <p:cNvSpPr txBox="1"/>
          <p:nvPr/>
        </p:nvSpPr>
        <p:spPr>
          <a:xfrm>
            <a:off x="2761488" y="23774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configuráveis e movimentação</a:t>
            </a:r>
            <a:endParaRPr lang="en-US" sz="1040" dirty="0"/>
          </a:p>
        </p:txBody>
      </p:sp>
      <p:sp>
        <p:nvSpPr>
          <p:cNvPr id="18" name="Shape 10"/>
          <p:cNvSpPr/>
          <p:nvPr/>
        </p:nvSpPr>
        <p:spPr>
          <a:xfrm>
            <a:off x="4663440" y="137160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9" name="Image 5" descr="badge_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4608" y="1554480"/>
            <a:ext cx="457200" cy="457200"/>
          </a:xfrm>
          <a:prstGeom prst="rect">
            <a:avLst/>
          </a:prstGeom>
        </p:spPr>
      </p:pic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8052" y="1677924"/>
            <a:ext cx="210312" cy="210312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4864608" y="212140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</a:t>
            </a:r>
            <a:endParaRPr lang="en-US" sz="1350" dirty="0"/>
          </a:p>
        </p:txBody>
      </p:sp>
      <p:sp>
        <p:nvSpPr>
          <p:cNvPr id="22" name="Text 12"/>
          <p:cNvSpPr txBox="1"/>
          <p:nvPr/>
        </p:nvSpPr>
        <p:spPr>
          <a:xfrm>
            <a:off x="4864608" y="23774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Eventos e histórico da OP</a:t>
            </a:r>
            <a:endParaRPr lang="en-US" sz="1040" dirty="0"/>
          </a:p>
        </p:txBody>
      </p:sp>
      <p:sp>
        <p:nvSpPr>
          <p:cNvPr id="23" name="Shape 13"/>
          <p:cNvSpPr/>
          <p:nvPr/>
        </p:nvSpPr>
        <p:spPr>
          <a:xfrm>
            <a:off x="6766560" y="137160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4" name="Image 7" descr="badge_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7728" y="1554480"/>
            <a:ext cx="457200" cy="457200"/>
          </a:xfrm>
          <a:prstGeom prst="rect">
            <a:avLst/>
          </a:prstGeom>
        </p:spPr>
      </p:pic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91172" y="1677924"/>
            <a:ext cx="210312" cy="210312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6967728" y="212140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Alertas</a:t>
            </a:r>
            <a:endParaRPr lang="en-US" sz="1350" dirty="0"/>
          </a:p>
        </p:txBody>
      </p:sp>
      <p:sp>
        <p:nvSpPr>
          <p:cNvPr id="27" name="Text 15"/>
          <p:cNvSpPr txBox="1"/>
          <p:nvPr/>
        </p:nvSpPr>
        <p:spPr>
          <a:xfrm>
            <a:off x="6967728" y="23774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Atenção para prazos e desvios</a:t>
            </a:r>
            <a:endParaRPr lang="en-US" sz="1040" dirty="0"/>
          </a:p>
        </p:txBody>
      </p:sp>
      <p:sp>
        <p:nvSpPr>
          <p:cNvPr id="28" name="Shape 16"/>
          <p:cNvSpPr/>
          <p:nvPr/>
        </p:nvSpPr>
        <p:spPr>
          <a:xfrm>
            <a:off x="457200" y="3017520"/>
            <a:ext cx="2624328" cy="1417320"/>
          </a:xfrm>
          <a:prstGeom prst="roundRect">
            <a:avLst>
              <a:gd name="adj" fmla="val 7742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9" name="Image 9" descr="badge_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368" y="3200400"/>
            <a:ext cx="457200" cy="457200"/>
          </a:xfrm>
          <a:prstGeom prst="rect">
            <a:avLst/>
          </a:prstGeom>
        </p:spPr>
      </p:pic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1812" y="3323844"/>
            <a:ext cx="210312" cy="210312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658368" y="3767328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 do cliente</a:t>
            </a:r>
            <a:endParaRPr lang="en-US" sz="1350" dirty="0"/>
          </a:p>
        </p:txBody>
      </p:sp>
      <p:sp>
        <p:nvSpPr>
          <p:cNvPr id="32" name="Text 18"/>
          <p:cNvSpPr txBox="1"/>
          <p:nvPr/>
        </p:nvSpPr>
        <p:spPr>
          <a:xfrm>
            <a:off x="658368" y="4023360"/>
            <a:ext cx="2258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Acompanhamento externo</a:t>
            </a:r>
            <a:endParaRPr lang="en-US" sz="1040" dirty="0"/>
          </a:p>
        </p:txBody>
      </p:sp>
      <p:sp>
        <p:nvSpPr>
          <p:cNvPr id="33" name="Shape 19"/>
          <p:cNvSpPr/>
          <p:nvPr/>
        </p:nvSpPr>
        <p:spPr>
          <a:xfrm>
            <a:off x="3259836" y="3017520"/>
            <a:ext cx="2624328" cy="1417320"/>
          </a:xfrm>
          <a:prstGeom prst="roundRect">
            <a:avLst>
              <a:gd name="adj" fmla="val 7742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34" name="Image 1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04" y="3200400"/>
            <a:ext cx="457200" cy="457200"/>
          </a:xfrm>
          <a:prstGeom prst="rect">
            <a:avLst/>
          </a:prstGeom>
        </p:spPr>
      </p:pic>
      <p:pic>
        <p:nvPicPr>
          <p:cNvPr id="35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84448" y="3323844"/>
            <a:ext cx="210312" cy="210312"/>
          </a:xfrm>
          <a:prstGeom prst="rect">
            <a:avLst/>
          </a:prstGeom>
        </p:spPr>
      </p:pic>
      <p:sp>
        <p:nvSpPr>
          <p:cNvPr id="36" name="Text 20"/>
          <p:cNvSpPr txBox="1"/>
          <p:nvPr/>
        </p:nvSpPr>
        <p:spPr>
          <a:xfrm>
            <a:off x="3461004" y="3767328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Relatórios</a:t>
            </a:r>
            <a:endParaRPr lang="en-US" sz="1350" dirty="0"/>
          </a:p>
        </p:txBody>
      </p:sp>
      <p:sp>
        <p:nvSpPr>
          <p:cNvPr id="37" name="Text 21"/>
          <p:cNvSpPr txBox="1"/>
          <p:nvPr/>
        </p:nvSpPr>
        <p:spPr>
          <a:xfrm>
            <a:off x="3461004" y="4023360"/>
            <a:ext cx="2258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Leitura gerencial da operação</a:t>
            </a:r>
            <a:endParaRPr lang="en-US" sz="1040" dirty="0"/>
          </a:p>
        </p:txBody>
      </p:sp>
      <p:sp>
        <p:nvSpPr>
          <p:cNvPr id="38" name="Shape 22"/>
          <p:cNvSpPr/>
          <p:nvPr/>
        </p:nvSpPr>
        <p:spPr>
          <a:xfrm>
            <a:off x="6062472" y="3017520"/>
            <a:ext cx="2624328" cy="1417320"/>
          </a:xfrm>
          <a:prstGeom prst="roundRect">
            <a:avLst>
              <a:gd name="adj" fmla="val 7742"/>
            </a:avLst>
          </a:prstGeom>
          <a:solidFill>
            <a:srgbClr val="151E45"/>
          </a:solidFill>
          <a:ln w="9525">
            <a:solidFill>
              <a:srgbClr val="2B3A9A"/>
            </a:solidFill>
            <a:prstDash val="solid"/>
          </a:ln>
        </p:spPr>
      </p:sp>
      <p:pic>
        <p:nvPicPr>
          <p:cNvPr id="39" name="Image 13" descr="badge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640" y="3200400"/>
            <a:ext cx="457200" cy="457200"/>
          </a:xfrm>
          <a:prstGeom prst="rect">
            <a:avLst/>
          </a:prstGeom>
        </p:spPr>
      </p:pic>
      <p:pic>
        <p:nvPicPr>
          <p:cNvPr id="40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7084" y="3323844"/>
            <a:ext cx="210312" cy="210312"/>
          </a:xfrm>
          <a:prstGeom prst="rect">
            <a:avLst/>
          </a:prstGeom>
        </p:spPr>
      </p:pic>
      <p:sp>
        <p:nvSpPr>
          <p:cNvPr id="41" name="Text 23"/>
          <p:cNvSpPr txBox="1"/>
          <p:nvPr/>
        </p:nvSpPr>
        <p:spPr>
          <a:xfrm>
            <a:off x="6263640" y="3767328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Assistente</a:t>
            </a:r>
            <a:endParaRPr lang="en-US" sz="1350" dirty="0"/>
          </a:p>
        </p:txBody>
      </p:sp>
      <p:sp>
        <p:nvSpPr>
          <p:cNvPr id="42" name="Text 24"/>
          <p:cNvSpPr txBox="1"/>
          <p:nvPr/>
        </p:nvSpPr>
        <p:spPr>
          <a:xfrm>
            <a:off x="6263640" y="4023360"/>
            <a:ext cx="2258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 a operação com IA (demonstração)</a:t>
            </a:r>
            <a:endParaRPr lang="en-US" sz="10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EXPERIÊNCIA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diferencial está no fluxo, não em uma tela isolada.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810" dirty="0"/>
          </a:p>
        </p:txBody>
      </p:sp>
      <p:sp>
        <p:nvSpPr>
          <p:cNvPr id="8" name="Shape 4"/>
          <p:cNvSpPr/>
          <p:nvPr/>
        </p:nvSpPr>
        <p:spPr>
          <a:xfrm>
            <a:off x="457200" y="1371600"/>
            <a:ext cx="3017520" cy="3154680"/>
          </a:xfrm>
          <a:prstGeom prst="roundRect">
            <a:avLst>
              <a:gd name="adj" fmla="val 3636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85800" y="153619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3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ÚNICA JORNADA</a:t>
            </a:r>
            <a:endParaRPr lang="en-US" sz="990" dirty="0"/>
          </a:p>
        </p:txBody>
      </p:sp>
      <p:sp>
        <p:nvSpPr>
          <p:cNvPr id="10" name="Shape 6"/>
          <p:cNvSpPr/>
          <p:nvPr/>
        </p:nvSpPr>
        <p:spPr>
          <a:xfrm>
            <a:off x="914400" y="2194560"/>
            <a:ext cx="0" cy="1920240"/>
          </a:xfrm>
          <a:prstGeom prst="line">
            <a:avLst/>
          </a:prstGeom>
          <a:noFill/>
          <a:ln w="25400">
            <a:solidFill>
              <a:srgbClr val="232E62"/>
            </a:solidFill>
            <a:prstDash val="solid"/>
          </a:ln>
        </p:spPr>
      </p:sp>
      <p:pic>
        <p:nvPicPr>
          <p:cNvPr id="11" name="Image 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1965960"/>
            <a:ext cx="365760" cy="36576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31520" y="1965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80" dirty="0"/>
          </a:p>
        </p:txBody>
      </p:sp>
      <p:sp>
        <p:nvSpPr>
          <p:cNvPr id="13" name="Text 8"/>
          <p:cNvSpPr txBox="1"/>
          <p:nvPr/>
        </p:nvSpPr>
        <p:spPr>
          <a:xfrm>
            <a:off x="1280160" y="1965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/ pedido</a:t>
            </a:r>
            <a:endParaRPr lang="en-US" sz="1170" dirty="0"/>
          </a:p>
        </p:txBody>
      </p:sp>
      <p:pic>
        <p:nvPicPr>
          <p:cNvPr id="14" name="Image 2" descr="badge_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2468880"/>
            <a:ext cx="365760" cy="36576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73152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80" dirty="0"/>
          </a:p>
        </p:txBody>
      </p:sp>
      <p:sp>
        <p:nvSpPr>
          <p:cNvPr id="16" name="Text 10"/>
          <p:cNvSpPr txBox="1"/>
          <p:nvPr/>
        </p:nvSpPr>
        <p:spPr>
          <a:xfrm>
            <a:off x="1280160" y="2468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Ordem de produção</a:t>
            </a:r>
            <a:endParaRPr lang="en-US" sz="1170" dirty="0"/>
          </a:p>
        </p:txBody>
      </p:sp>
      <p:pic>
        <p:nvPicPr>
          <p:cNvPr id="17" name="Image 3" descr="badge_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2971800"/>
            <a:ext cx="365760" cy="36576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731520" y="2971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016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80" dirty="0"/>
          </a:p>
        </p:txBody>
      </p:sp>
      <p:sp>
        <p:nvSpPr>
          <p:cNvPr id="19" name="Text 12"/>
          <p:cNvSpPr txBox="1"/>
          <p:nvPr/>
        </p:nvSpPr>
        <p:spPr>
          <a:xfrm>
            <a:off x="1280160" y="29718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atual</a:t>
            </a:r>
            <a:endParaRPr lang="en-US" sz="1170" dirty="0"/>
          </a:p>
        </p:txBody>
      </p:sp>
      <p:pic>
        <p:nvPicPr>
          <p:cNvPr id="20" name="Image 4" descr="badge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3474720"/>
            <a:ext cx="365760" cy="36576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31520" y="3474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016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80" dirty="0"/>
          </a:p>
        </p:txBody>
      </p:sp>
      <p:sp>
        <p:nvSpPr>
          <p:cNvPr id="22" name="Text 14"/>
          <p:cNvSpPr txBox="1"/>
          <p:nvPr/>
        </p:nvSpPr>
        <p:spPr>
          <a:xfrm>
            <a:off x="1280160" y="34747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 registrado</a:t>
            </a:r>
            <a:endParaRPr lang="en-US" sz="1170" dirty="0"/>
          </a:p>
        </p:txBody>
      </p:sp>
      <p:pic>
        <p:nvPicPr>
          <p:cNvPr id="23" name="Image 5" descr="badge_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20" y="3977640"/>
            <a:ext cx="365760" cy="365760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731520" y="3977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80" dirty="0"/>
          </a:p>
        </p:txBody>
      </p:sp>
      <p:sp>
        <p:nvSpPr>
          <p:cNvPr id="25" name="Text 16"/>
          <p:cNvSpPr txBox="1"/>
          <p:nvPr/>
        </p:nvSpPr>
        <p:spPr>
          <a:xfrm>
            <a:off x="1280160" y="39776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Histórico / entrega</a:t>
            </a:r>
            <a:endParaRPr lang="en-US" sz="1170" dirty="0"/>
          </a:p>
        </p:txBody>
      </p:sp>
      <p:sp>
        <p:nvSpPr>
          <p:cNvPr id="26" name="Text 17"/>
          <p:cNvSpPr txBox="1"/>
          <p:nvPr/>
        </p:nvSpPr>
        <p:spPr>
          <a:xfrm>
            <a:off x="3794760" y="1371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3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MUDA NA ROTINA</a:t>
            </a:r>
            <a:endParaRPr lang="en-US" sz="990" dirty="0"/>
          </a:p>
        </p:txBody>
      </p:sp>
      <p:sp>
        <p:nvSpPr>
          <p:cNvPr id="27" name="Shape 18"/>
          <p:cNvSpPr/>
          <p:nvPr/>
        </p:nvSpPr>
        <p:spPr>
          <a:xfrm>
            <a:off x="3794760" y="1691640"/>
            <a:ext cx="4892040" cy="621792"/>
          </a:xfrm>
          <a:prstGeom prst="roundRect">
            <a:avLst>
              <a:gd name="adj" fmla="val 1764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28" name="Text 19"/>
          <p:cNvSpPr txBox="1"/>
          <p:nvPr/>
        </p:nvSpPr>
        <p:spPr>
          <a:xfrm>
            <a:off x="3977640" y="1691640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60" b="1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Vendedor</a:t>
            </a:r>
            <a:endParaRPr lang="en-US" sz="1260" dirty="0"/>
          </a:p>
        </p:txBody>
      </p:sp>
      <p:sp>
        <p:nvSpPr>
          <p:cNvPr id="29" name="Text 20"/>
          <p:cNvSpPr txBox="1"/>
          <p:nvPr/>
        </p:nvSpPr>
        <p:spPr>
          <a:xfrm>
            <a:off x="5074920" y="1691640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Responde com informação atualizada, não com busca manual.</a:t>
            </a:r>
            <a:endParaRPr lang="en-US" sz="1130" dirty="0"/>
          </a:p>
        </p:txBody>
      </p:sp>
      <p:sp>
        <p:nvSpPr>
          <p:cNvPr id="30" name="Shape 21"/>
          <p:cNvSpPr/>
          <p:nvPr/>
        </p:nvSpPr>
        <p:spPr>
          <a:xfrm>
            <a:off x="3794760" y="2423160"/>
            <a:ext cx="4892040" cy="621792"/>
          </a:xfrm>
          <a:prstGeom prst="roundRect">
            <a:avLst>
              <a:gd name="adj" fmla="val 1764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31" name="Text 22"/>
          <p:cNvSpPr txBox="1"/>
          <p:nvPr/>
        </p:nvSpPr>
        <p:spPr>
          <a:xfrm>
            <a:off x="3977640" y="2423160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60" b="1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Produção</a:t>
            </a:r>
            <a:endParaRPr lang="en-US" sz="1260" dirty="0"/>
          </a:p>
        </p:txBody>
      </p:sp>
      <p:sp>
        <p:nvSpPr>
          <p:cNvPr id="32" name="Text 23"/>
          <p:cNvSpPr txBox="1"/>
          <p:nvPr/>
        </p:nvSpPr>
        <p:spPr>
          <a:xfrm>
            <a:off x="5074920" y="2423160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Trabalha com prioridade e etapa visíveis.</a:t>
            </a:r>
            <a:endParaRPr lang="en-US" sz="1130" dirty="0"/>
          </a:p>
        </p:txBody>
      </p:sp>
      <p:sp>
        <p:nvSpPr>
          <p:cNvPr id="33" name="Shape 24"/>
          <p:cNvSpPr/>
          <p:nvPr/>
        </p:nvSpPr>
        <p:spPr>
          <a:xfrm>
            <a:off x="3794760" y="3154680"/>
            <a:ext cx="4892040" cy="621792"/>
          </a:xfrm>
          <a:prstGeom prst="roundRect">
            <a:avLst>
              <a:gd name="adj" fmla="val 1764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34" name="Text 25"/>
          <p:cNvSpPr txBox="1"/>
          <p:nvPr/>
        </p:nvSpPr>
        <p:spPr>
          <a:xfrm>
            <a:off x="3977640" y="3154680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60" b="1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Gestor</a:t>
            </a:r>
            <a:endParaRPr lang="en-US" sz="1260" dirty="0"/>
          </a:p>
        </p:txBody>
      </p:sp>
      <p:sp>
        <p:nvSpPr>
          <p:cNvPr id="35" name="Text 26"/>
          <p:cNvSpPr txBox="1"/>
          <p:nvPr/>
        </p:nvSpPr>
        <p:spPr>
          <a:xfrm>
            <a:off x="5074920" y="3154680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 desvios antes de virarem surpresa.</a:t>
            </a:r>
            <a:endParaRPr lang="en-US" sz="1130" dirty="0"/>
          </a:p>
        </p:txBody>
      </p:sp>
      <p:sp>
        <p:nvSpPr>
          <p:cNvPr id="36" name="Shape 27"/>
          <p:cNvSpPr/>
          <p:nvPr/>
        </p:nvSpPr>
        <p:spPr>
          <a:xfrm>
            <a:off x="3794760" y="3886200"/>
            <a:ext cx="4892040" cy="621792"/>
          </a:xfrm>
          <a:prstGeom prst="roundRect">
            <a:avLst>
              <a:gd name="adj" fmla="val 1764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37" name="Text 28"/>
          <p:cNvSpPr txBox="1"/>
          <p:nvPr/>
        </p:nvSpPr>
        <p:spPr>
          <a:xfrm>
            <a:off x="3977640" y="3886200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60" b="1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</a:t>
            </a:r>
            <a:endParaRPr lang="en-US" sz="1260" dirty="0"/>
          </a:p>
        </p:txBody>
      </p:sp>
      <p:sp>
        <p:nvSpPr>
          <p:cNvPr id="38" name="Text 29"/>
          <p:cNvSpPr txBox="1"/>
          <p:nvPr/>
        </p:nvSpPr>
        <p:spPr>
          <a:xfrm>
            <a:off x="5074920" y="3886200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Acompanha o pedido sem depender de mensagens.</a:t>
            </a:r>
            <a:endParaRPr lang="en-US" sz="11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Resultado: menos ruído, mais previsibilidade.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810" dirty="0"/>
          </a:p>
        </p:txBody>
      </p:sp>
      <p:sp>
        <p:nvSpPr>
          <p:cNvPr id="8" name="Shape 4"/>
          <p:cNvSpPr/>
          <p:nvPr/>
        </p:nvSpPr>
        <p:spPr>
          <a:xfrm>
            <a:off x="457200" y="1371600"/>
            <a:ext cx="1920240" cy="1600200"/>
          </a:xfrm>
          <a:prstGeom prst="roundRect">
            <a:avLst>
              <a:gd name="adj" fmla="val 685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457200" y="14630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960" b="1" dirty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96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22402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r>
              <a:rPr lang="en-US" sz="117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onte </a:t>
            </a: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informação</a:t>
            </a:r>
            <a:endParaRPr lang="en-US" sz="117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25146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9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990" dirty="0" smtClean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 </a:t>
            </a:r>
            <a:r>
              <a:rPr lang="en-US" sz="99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ciclo do pedido</a:t>
            </a:r>
            <a:endParaRPr lang="en-US" sz="990" dirty="0"/>
          </a:p>
        </p:txBody>
      </p:sp>
      <p:sp>
        <p:nvSpPr>
          <p:cNvPr id="12" name="Shape 8"/>
          <p:cNvSpPr/>
          <p:nvPr/>
        </p:nvSpPr>
        <p:spPr>
          <a:xfrm>
            <a:off x="2578608" y="1371600"/>
            <a:ext cx="1920240" cy="1600200"/>
          </a:xfrm>
          <a:prstGeom prst="roundRect">
            <a:avLst>
              <a:gd name="adj" fmla="val 685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2578608" y="14630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960" b="1" dirty="0">
                <a:solidFill>
                  <a:srgbClr val="7FDC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960" dirty="0"/>
          </a:p>
        </p:txBody>
      </p:sp>
      <p:sp>
        <p:nvSpPr>
          <p:cNvPr id="14" name="Text 10"/>
          <p:cNvSpPr txBox="1"/>
          <p:nvPr/>
        </p:nvSpPr>
        <p:spPr>
          <a:xfrm>
            <a:off x="2670048" y="22402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</a:t>
            </a:r>
            <a:r>
              <a:rPr lang="en-US" sz="117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isões </a:t>
            </a: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conectadas</a:t>
            </a:r>
            <a:endParaRPr lang="en-US" sz="1170" dirty="0"/>
          </a:p>
        </p:txBody>
      </p:sp>
      <p:sp>
        <p:nvSpPr>
          <p:cNvPr id="15" name="Text 11"/>
          <p:cNvSpPr txBox="1"/>
          <p:nvPr/>
        </p:nvSpPr>
        <p:spPr>
          <a:xfrm>
            <a:off x="2670048" y="25146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9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gestão • operação • cliente</a:t>
            </a:r>
            <a:endParaRPr lang="en-US" sz="990" dirty="0"/>
          </a:p>
        </p:txBody>
      </p:sp>
      <p:sp>
        <p:nvSpPr>
          <p:cNvPr id="16" name="Shape 12"/>
          <p:cNvSpPr/>
          <p:nvPr/>
        </p:nvSpPr>
        <p:spPr>
          <a:xfrm>
            <a:off x="4700016" y="1371600"/>
            <a:ext cx="1920240" cy="1600200"/>
          </a:xfrm>
          <a:prstGeom prst="roundRect">
            <a:avLst>
              <a:gd name="adj" fmla="val 685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4700016" y="14630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960" b="1" dirty="0">
                <a:solidFill>
                  <a:srgbClr val="9CC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</a:t>
            </a:r>
            <a:endParaRPr lang="en-US" sz="3960" dirty="0"/>
          </a:p>
        </p:txBody>
      </p:sp>
      <p:sp>
        <p:nvSpPr>
          <p:cNvPr id="18" name="Text 14"/>
          <p:cNvSpPr txBox="1"/>
          <p:nvPr/>
        </p:nvSpPr>
        <p:spPr>
          <a:xfrm>
            <a:off x="4791456" y="22402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17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astreabilidade</a:t>
            </a:r>
            <a:endParaRPr lang="en-US" sz="1170" dirty="0"/>
          </a:p>
        </p:txBody>
      </p:sp>
      <p:sp>
        <p:nvSpPr>
          <p:cNvPr id="19" name="Text 15"/>
          <p:cNvSpPr txBox="1"/>
          <p:nvPr/>
        </p:nvSpPr>
        <p:spPr>
          <a:xfrm>
            <a:off x="4791456" y="25146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9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pedido ao histórico</a:t>
            </a:r>
            <a:endParaRPr lang="en-US" sz="990" dirty="0"/>
          </a:p>
        </p:txBody>
      </p:sp>
      <p:sp>
        <p:nvSpPr>
          <p:cNvPr id="20" name="Shape 16"/>
          <p:cNvSpPr/>
          <p:nvPr/>
        </p:nvSpPr>
        <p:spPr>
          <a:xfrm>
            <a:off x="6821424" y="1371600"/>
            <a:ext cx="1920240" cy="1600200"/>
          </a:xfrm>
          <a:prstGeom prst="roundRect">
            <a:avLst>
              <a:gd name="adj" fmla="val 6857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6821424" y="14630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960" b="1" dirty="0">
                <a:solidFill>
                  <a:srgbClr val="F0CB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</a:t>
            </a:r>
            <a:endParaRPr lang="en-US" sz="3960" dirty="0"/>
          </a:p>
        </p:txBody>
      </p:sp>
      <p:sp>
        <p:nvSpPr>
          <p:cNvPr id="22" name="Text 18"/>
          <p:cNvSpPr txBox="1"/>
          <p:nvPr/>
        </p:nvSpPr>
        <p:spPr>
          <a:xfrm>
            <a:off x="6912864" y="22402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r>
              <a:rPr lang="en-US" sz="117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uncional</a:t>
            </a:r>
            <a:endParaRPr lang="en-US" sz="1170" dirty="0"/>
          </a:p>
        </p:txBody>
      </p:sp>
      <p:sp>
        <p:nvSpPr>
          <p:cNvPr id="23" name="Text 19"/>
          <p:cNvSpPr txBox="1"/>
          <p:nvPr/>
        </p:nvSpPr>
        <p:spPr>
          <a:xfrm>
            <a:off x="6912864" y="25146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9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pronto para evoluir com backend</a:t>
            </a:r>
            <a:endParaRPr lang="en-US" sz="990" dirty="0"/>
          </a:p>
        </p:txBody>
      </p:sp>
      <p:sp>
        <p:nvSpPr>
          <p:cNvPr id="24" name="Text 20"/>
          <p:cNvSpPr txBox="1"/>
          <p:nvPr/>
        </p:nvSpPr>
        <p:spPr>
          <a:xfrm>
            <a:off x="457200" y="32461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3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ESPERADO</a:t>
            </a:r>
            <a:endParaRPr lang="en-US" sz="990" dirty="0"/>
          </a:p>
        </p:txBody>
      </p:sp>
      <p:sp>
        <p:nvSpPr>
          <p:cNvPr id="25" name="Shape 21"/>
          <p:cNvSpPr/>
          <p:nvPr/>
        </p:nvSpPr>
        <p:spPr>
          <a:xfrm>
            <a:off x="457200" y="356616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1C2146"/>
          </a:solidFill>
          <a:ln w="12700">
            <a:solidFill>
              <a:srgbClr val="7C83F5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457200" y="35661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Informação</a:t>
            </a:r>
            <a:endParaRPr lang="en-US" sz="1170" dirty="0"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864" y="3712464"/>
            <a:ext cx="164592" cy="164592"/>
          </a:xfrm>
          <a:prstGeom prst="rect">
            <a:avLst/>
          </a:prstGeom>
        </p:spPr>
      </p:pic>
      <p:sp>
        <p:nvSpPr>
          <p:cNvPr id="28" name="Shape 23"/>
          <p:cNvSpPr/>
          <p:nvPr/>
        </p:nvSpPr>
        <p:spPr>
          <a:xfrm>
            <a:off x="2578608" y="356616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162745"/>
          </a:solidFill>
          <a:ln w="12700">
            <a:solidFill>
              <a:srgbClr val="5AA9F0"/>
            </a:solidFill>
            <a:prstDash val="solid"/>
          </a:ln>
        </p:spPr>
      </p:sp>
      <p:sp>
        <p:nvSpPr>
          <p:cNvPr id="29" name="Text 24"/>
          <p:cNvSpPr txBox="1"/>
          <p:nvPr/>
        </p:nvSpPr>
        <p:spPr>
          <a:xfrm>
            <a:off x="2578608" y="35661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Decisão</a:t>
            </a:r>
            <a:endParaRPr lang="en-US" sz="1170" dirty="0"/>
          </a:p>
        </p:txBody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272" y="3712464"/>
            <a:ext cx="164592" cy="164592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4700016" y="356616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132D38"/>
          </a:solidFill>
          <a:ln w="12700">
            <a:solidFill>
              <a:srgbClr val="4CC9A8"/>
            </a:solidFill>
            <a:prstDash val="solid"/>
          </a:ln>
        </p:spPr>
      </p:sp>
      <p:sp>
        <p:nvSpPr>
          <p:cNvPr id="32" name="Text 26"/>
          <p:cNvSpPr txBox="1"/>
          <p:nvPr/>
        </p:nvSpPr>
        <p:spPr>
          <a:xfrm>
            <a:off x="4700016" y="35661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Execução</a:t>
            </a:r>
            <a:endParaRPr lang="en-US" sz="1170" dirty="0"/>
          </a:p>
        </p:txBody>
      </p:sp>
      <p:pic>
        <p:nvPicPr>
          <p:cNvPr id="3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3712464"/>
            <a:ext cx="164592" cy="164592"/>
          </a:xfrm>
          <a:prstGeom prst="rect">
            <a:avLst/>
          </a:prstGeom>
        </p:spPr>
      </p:pic>
      <p:sp>
        <p:nvSpPr>
          <p:cNvPr id="34" name="Shape 27"/>
          <p:cNvSpPr/>
          <p:nvPr/>
        </p:nvSpPr>
        <p:spPr>
          <a:xfrm>
            <a:off x="6821424" y="356616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302A2A"/>
          </a:solidFill>
          <a:ln w="12700">
            <a:solidFill>
              <a:srgbClr val="E9B95A"/>
            </a:solidFill>
            <a:prstDash val="solid"/>
          </a:ln>
        </p:spPr>
      </p:sp>
      <p:sp>
        <p:nvSpPr>
          <p:cNvPr id="35" name="Text 28"/>
          <p:cNvSpPr txBox="1"/>
          <p:nvPr/>
        </p:nvSpPr>
        <p:spPr>
          <a:xfrm>
            <a:off x="6821424" y="35661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Experiência</a:t>
            </a:r>
            <a:endParaRPr lang="en-US" sz="1170" dirty="0"/>
          </a:p>
        </p:txBody>
      </p:sp>
      <p:sp>
        <p:nvSpPr>
          <p:cNvPr id="36" name="Text 29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6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ganho é criar continuidade entre quem vende, quem produz e quem acompanha o pedido.</a:t>
            </a:r>
            <a:endParaRPr lang="en-US" sz="12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CONSTRUÇÃO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Construído para evoluir sem perder simplicidade.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810" dirty="0"/>
          </a:p>
        </p:txBody>
      </p:sp>
      <p:sp>
        <p:nvSpPr>
          <p:cNvPr id="8" name="Text 4"/>
          <p:cNvSpPr txBox="1"/>
          <p:nvPr/>
        </p:nvSpPr>
        <p:spPr>
          <a:xfrm>
            <a:off x="457200" y="1325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3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CAMADAS DESENVOLVIDAS</a:t>
            </a:r>
            <a:endParaRPr lang="en-US" sz="990" dirty="0"/>
          </a:p>
        </p:txBody>
      </p:sp>
      <p:sp>
        <p:nvSpPr>
          <p:cNvPr id="9" name="Shape 5"/>
          <p:cNvSpPr/>
          <p:nvPr/>
        </p:nvSpPr>
        <p:spPr>
          <a:xfrm>
            <a:off x="457200" y="1627632"/>
            <a:ext cx="1554480" cy="1143000"/>
          </a:xfrm>
          <a:prstGeom prst="roundRect">
            <a:avLst>
              <a:gd name="adj" fmla="val 96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0" name="Image 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1792224"/>
            <a:ext cx="457200" cy="457200"/>
          </a:xfrm>
          <a:prstGeom prst="rect">
            <a:avLst/>
          </a:prstGeom>
        </p:spPr>
      </p:pic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6" y="1915668"/>
            <a:ext cx="210312" cy="210312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21792" y="234086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</a:t>
            </a:r>
            <a:endParaRPr lang="en-US" sz="1130" dirty="0"/>
          </a:p>
        </p:txBody>
      </p:sp>
      <p:sp>
        <p:nvSpPr>
          <p:cNvPr id="13" name="Shape 7"/>
          <p:cNvSpPr/>
          <p:nvPr/>
        </p:nvSpPr>
        <p:spPr>
          <a:xfrm>
            <a:off x="2125980" y="1627632"/>
            <a:ext cx="1554480" cy="1143000"/>
          </a:xfrm>
          <a:prstGeom prst="roundRect">
            <a:avLst>
              <a:gd name="adj" fmla="val 96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4" name="Image 3" descr="badge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572" y="1792224"/>
            <a:ext cx="457200" cy="457200"/>
          </a:xfrm>
          <a:prstGeom prst="rect">
            <a:avLst/>
          </a:prstGeom>
        </p:spPr>
      </p:pic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4016" y="1915668"/>
            <a:ext cx="210312" cy="210312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2290572" y="234086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Regras de negócio</a:t>
            </a:r>
            <a:endParaRPr lang="en-US" sz="1130" dirty="0"/>
          </a:p>
        </p:txBody>
      </p:sp>
      <p:sp>
        <p:nvSpPr>
          <p:cNvPr id="17" name="Shape 9"/>
          <p:cNvSpPr/>
          <p:nvPr/>
        </p:nvSpPr>
        <p:spPr>
          <a:xfrm>
            <a:off x="3794760" y="1627632"/>
            <a:ext cx="1554480" cy="1143000"/>
          </a:xfrm>
          <a:prstGeom prst="roundRect">
            <a:avLst>
              <a:gd name="adj" fmla="val 96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8" name="Image 5" descr="badge_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9352" y="1792224"/>
            <a:ext cx="457200" cy="457200"/>
          </a:xfrm>
          <a:prstGeom prst="rect">
            <a:avLst/>
          </a:prstGeom>
        </p:spPr>
      </p:pic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2796" y="1915668"/>
            <a:ext cx="210312" cy="210312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3959352" y="234086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Perfis de acesso</a:t>
            </a:r>
            <a:endParaRPr lang="en-US" sz="1130" dirty="0"/>
          </a:p>
        </p:txBody>
      </p:sp>
      <p:sp>
        <p:nvSpPr>
          <p:cNvPr id="21" name="Shape 11"/>
          <p:cNvSpPr/>
          <p:nvPr/>
        </p:nvSpPr>
        <p:spPr>
          <a:xfrm>
            <a:off x="5463540" y="1627632"/>
            <a:ext cx="1554480" cy="1143000"/>
          </a:xfrm>
          <a:prstGeom prst="roundRect">
            <a:avLst>
              <a:gd name="adj" fmla="val 96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2" name="Image 7" descr="badge_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8132" y="1792224"/>
            <a:ext cx="457200" cy="457200"/>
          </a:xfrm>
          <a:prstGeom prst="rect">
            <a:avLst/>
          </a:prstGeom>
        </p:spPr>
      </p:pic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1576" y="1915668"/>
            <a:ext cx="210312" cy="210312"/>
          </a:xfrm>
          <a:prstGeom prst="rect">
            <a:avLst/>
          </a:prstGeom>
        </p:spPr>
      </p:pic>
      <p:sp>
        <p:nvSpPr>
          <p:cNvPr id="24" name="Text 12"/>
          <p:cNvSpPr txBox="1"/>
          <p:nvPr/>
        </p:nvSpPr>
        <p:spPr>
          <a:xfrm>
            <a:off x="5628132" y="234086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Fluxo de integração</a:t>
            </a:r>
            <a:endParaRPr lang="en-US" sz="1130" dirty="0"/>
          </a:p>
        </p:txBody>
      </p:sp>
      <p:sp>
        <p:nvSpPr>
          <p:cNvPr id="25" name="Shape 13"/>
          <p:cNvSpPr/>
          <p:nvPr/>
        </p:nvSpPr>
        <p:spPr>
          <a:xfrm>
            <a:off x="7132320" y="1627632"/>
            <a:ext cx="1554480" cy="1143000"/>
          </a:xfrm>
          <a:prstGeom prst="roundRect">
            <a:avLst>
              <a:gd name="adj" fmla="val 96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6" name="Image 9" descr="badge_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6912" y="1792224"/>
            <a:ext cx="457200" cy="457200"/>
          </a:xfrm>
          <a:prstGeom prst="rect">
            <a:avLst/>
          </a:prstGeom>
        </p:spPr>
      </p:pic>
      <p:pic>
        <p:nvPicPr>
          <p:cNvPr id="27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356" y="1915668"/>
            <a:ext cx="210312" cy="210312"/>
          </a:xfrm>
          <a:prstGeom prst="rect">
            <a:avLst/>
          </a:prstGeom>
        </p:spPr>
      </p:pic>
      <p:sp>
        <p:nvSpPr>
          <p:cNvPr id="28" name="Text 14"/>
          <p:cNvSpPr txBox="1"/>
          <p:nvPr/>
        </p:nvSpPr>
        <p:spPr>
          <a:xfrm>
            <a:off x="7296912" y="234086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de dados</a:t>
            </a:r>
            <a:endParaRPr lang="en-US" sz="1130" dirty="0"/>
          </a:p>
        </p:txBody>
      </p:sp>
      <p:sp>
        <p:nvSpPr>
          <p:cNvPr id="29" name="Text 15"/>
          <p:cNvSpPr txBox="1"/>
          <p:nvPr/>
        </p:nvSpPr>
        <p:spPr>
          <a:xfrm>
            <a:off x="457200" y="3017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3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ARQUITETURA</a:t>
            </a:r>
            <a:endParaRPr lang="en-US" sz="990" dirty="0"/>
          </a:p>
        </p:txBody>
      </p:sp>
      <p:sp>
        <p:nvSpPr>
          <p:cNvPr id="30" name="Shape 16"/>
          <p:cNvSpPr/>
          <p:nvPr/>
        </p:nvSpPr>
        <p:spPr>
          <a:xfrm>
            <a:off x="457200" y="3310128"/>
            <a:ext cx="1828800" cy="777240"/>
          </a:xfrm>
          <a:prstGeom prst="roundRect">
            <a:avLst>
              <a:gd name="adj" fmla="val 14118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31" name="Image 1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474720"/>
            <a:ext cx="457200" cy="457200"/>
          </a:xfrm>
          <a:prstGeom prst="rect">
            <a:avLst/>
          </a:prstGeom>
        </p:spPr>
      </p:pic>
      <p:pic>
        <p:nvPicPr>
          <p:cNvPr id="32" name="Image 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" y="3598164"/>
            <a:ext cx="210312" cy="210312"/>
          </a:xfrm>
          <a:prstGeom prst="rect">
            <a:avLst/>
          </a:prstGeom>
        </p:spPr>
      </p:pic>
      <p:sp>
        <p:nvSpPr>
          <p:cNvPr id="33" name="Text 17"/>
          <p:cNvSpPr txBox="1"/>
          <p:nvPr/>
        </p:nvSpPr>
        <p:spPr>
          <a:xfrm>
            <a:off x="1234440" y="3310128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</a:t>
            </a:r>
            <a:endParaRPr lang="en-US" sz="1170" dirty="0"/>
          </a:p>
        </p:txBody>
      </p:sp>
      <p:pic>
        <p:nvPicPr>
          <p:cNvPr id="34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59152" y="3621024"/>
            <a:ext cx="164592" cy="164592"/>
          </a:xfrm>
          <a:prstGeom prst="rect">
            <a:avLst/>
          </a:prstGeom>
        </p:spPr>
      </p:pic>
      <p:sp>
        <p:nvSpPr>
          <p:cNvPr id="35" name="Shape 18"/>
          <p:cNvSpPr/>
          <p:nvPr/>
        </p:nvSpPr>
        <p:spPr>
          <a:xfrm>
            <a:off x="2590495" y="3310128"/>
            <a:ext cx="1828800" cy="777240"/>
          </a:xfrm>
          <a:prstGeom prst="roundRect">
            <a:avLst>
              <a:gd name="adj" fmla="val 14118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36" name="Image 14" descr="badge_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3375" y="3474720"/>
            <a:ext cx="457200" cy="457200"/>
          </a:xfrm>
          <a:prstGeom prst="rect">
            <a:avLst/>
          </a:prstGeom>
        </p:spPr>
      </p:pic>
      <p:pic>
        <p:nvPicPr>
          <p:cNvPr id="3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96819" y="3598164"/>
            <a:ext cx="210312" cy="210312"/>
          </a:xfrm>
          <a:prstGeom prst="rect">
            <a:avLst/>
          </a:prstGeom>
        </p:spPr>
      </p:pic>
      <p:sp>
        <p:nvSpPr>
          <p:cNvPr id="38" name="Text 19"/>
          <p:cNvSpPr txBox="1"/>
          <p:nvPr/>
        </p:nvSpPr>
        <p:spPr>
          <a:xfrm>
            <a:off x="3367735" y="3310128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/ Backend</a:t>
            </a:r>
            <a:endParaRPr lang="en-US" sz="1170" dirty="0"/>
          </a:p>
        </p:txBody>
      </p:sp>
      <p:pic>
        <p:nvPicPr>
          <p:cNvPr id="39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92447" y="3621024"/>
            <a:ext cx="164592" cy="164592"/>
          </a:xfrm>
          <a:prstGeom prst="rect">
            <a:avLst/>
          </a:prstGeom>
        </p:spPr>
      </p:pic>
      <p:sp>
        <p:nvSpPr>
          <p:cNvPr id="40" name="Shape 20"/>
          <p:cNvSpPr/>
          <p:nvPr/>
        </p:nvSpPr>
        <p:spPr>
          <a:xfrm>
            <a:off x="4723790" y="3310128"/>
            <a:ext cx="1828800" cy="777240"/>
          </a:xfrm>
          <a:prstGeom prst="roundRect">
            <a:avLst>
              <a:gd name="adj" fmla="val 14118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41" name="Image 17" descr="badge_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670" y="3474720"/>
            <a:ext cx="457200" cy="457200"/>
          </a:xfrm>
          <a:prstGeom prst="rect">
            <a:avLst/>
          </a:prstGeom>
        </p:spPr>
      </p:pic>
      <p:pic>
        <p:nvPicPr>
          <p:cNvPr id="42" name="Image 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30114" y="3598164"/>
            <a:ext cx="210312" cy="210312"/>
          </a:xfrm>
          <a:prstGeom prst="rect">
            <a:avLst/>
          </a:prstGeom>
        </p:spPr>
      </p:pic>
      <p:sp>
        <p:nvSpPr>
          <p:cNvPr id="43" name="Text 21"/>
          <p:cNvSpPr txBox="1"/>
          <p:nvPr/>
        </p:nvSpPr>
        <p:spPr>
          <a:xfrm>
            <a:off x="5501030" y="3310128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Persistência</a:t>
            </a:r>
            <a:endParaRPr lang="en-US" sz="1170" dirty="0"/>
          </a:p>
        </p:txBody>
      </p:sp>
      <p:pic>
        <p:nvPicPr>
          <p:cNvPr id="44" name="Image 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5742" y="3621024"/>
            <a:ext cx="164592" cy="164592"/>
          </a:xfrm>
          <a:prstGeom prst="rect">
            <a:avLst/>
          </a:prstGeom>
        </p:spPr>
      </p:pic>
      <p:sp>
        <p:nvSpPr>
          <p:cNvPr id="45" name="Shape 22"/>
          <p:cNvSpPr/>
          <p:nvPr/>
        </p:nvSpPr>
        <p:spPr>
          <a:xfrm>
            <a:off x="6857086" y="3310128"/>
            <a:ext cx="1828800" cy="777240"/>
          </a:xfrm>
          <a:prstGeom prst="roundRect">
            <a:avLst>
              <a:gd name="adj" fmla="val 14118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46" name="Image 20" descr="badge_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9966" y="3474720"/>
            <a:ext cx="457200" cy="457200"/>
          </a:xfrm>
          <a:prstGeom prst="rect">
            <a:avLst/>
          </a:prstGeom>
        </p:spPr>
      </p:pic>
      <p:pic>
        <p:nvPicPr>
          <p:cNvPr id="47" name="Image 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63410" y="3598164"/>
            <a:ext cx="210312" cy="210312"/>
          </a:xfrm>
          <a:prstGeom prst="rect">
            <a:avLst/>
          </a:prstGeom>
        </p:spPr>
      </p:pic>
      <p:sp>
        <p:nvSpPr>
          <p:cNvPr id="48" name="Text 23"/>
          <p:cNvSpPr txBox="1"/>
          <p:nvPr/>
        </p:nvSpPr>
        <p:spPr>
          <a:xfrm>
            <a:off x="7634326" y="3310128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Banco de dados</a:t>
            </a:r>
            <a:endParaRPr lang="en-US" sz="1170" dirty="0"/>
          </a:p>
        </p:txBody>
      </p:sp>
      <p:pic>
        <p:nvPicPr>
          <p:cNvPr id="49" name="Image 22" descr="ban_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200" y="4279392"/>
            <a:ext cx="8229600" cy="411480"/>
          </a:xfrm>
          <a:prstGeom prst="rect">
            <a:avLst/>
          </a:prstGeom>
        </p:spPr>
      </p:pic>
      <p:sp>
        <p:nvSpPr>
          <p:cNvPr id="50" name="Text 24"/>
          <p:cNvSpPr txBox="1"/>
          <p:nvPr/>
        </p:nvSpPr>
        <p:spPr>
          <a:xfrm>
            <a:off x="457200" y="4279392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Protótipo </a:t>
            </a:r>
            <a:r>
              <a:rPr lang="en-US" sz="1220" b="1" dirty="0" err="1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funcional</a:t>
            </a:r>
            <a:r>
              <a:rPr lang="en-US" sz="122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preparado para integração com o backend.</a:t>
            </a:r>
            <a:endParaRPr lang="en-US" sz="1220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TECNOLOGIA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protótipo à aplicação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810" dirty="0"/>
          </a:p>
        </p:txBody>
      </p:sp>
      <p:sp>
        <p:nvSpPr>
          <p:cNvPr id="8" name="Shape 4"/>
          <p:cNvSpPr/>
          <p:nvPr/>
        </p:nvSpPr>
        <p:spPr>
          <a:xfrm>
            <a:off x="457200" y="1325880"/>
            <a:ext cx="4754880" cy="640080"/>
          </a:xfrm>
          <a:prstGeom prst="roundRect">
            <a:avLst>
              <a:gd name="adj" fmla="val 17143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9" name="Image 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1417320"/>
            <a:ext cx="457200" cy="457200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6" y="1540764"/>
            <a:ext cx="210312" cy="210312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261872" y="14173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1261872" y="16276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 • CSS • JavaScript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912" y="2002536"/>
            <a:ext cx="182880" cy="182880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457200" y="2185416"/>
            <a:ext cx="4754880" cy="640080"/>
          </a:xfrm>
          <a:prstGeom prst="roundRect">
            <a:avLst>
              <a:gd name="adj" fmla="val 17143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15" name="Image 4" descr="badge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" y="2276856"/>
            <a:ext cx="457200" cy="457200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36" y="2400300"/>
            <a:ext cx="210312" cy="210312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1261872" y="2276856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 / API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61872" y="248716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C# • ASP.NET Core</a:t>
            </a:r>
            <a:endParaRPr lang="en-US" sz="1350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912" y="2862072"/>
            <a:ext cx="182880" cy="182880"/>
          </a:xfrm>
          <a:prstGeom prst="rect">
            <a:avLst/>
          </a:prstGeom>
        </p:spPr>
      </p:pic>
      <p:sp>
        <p:nvSpPr>
          <p:cNvPr id="20" name="Shape 10"/>
          <p:cNvSpPr/>
          <p:nvPr/>
        </p:nvSpPr>
        <p:spPr>
          <a:xfrm>
            <a:off x="457200" y="3044952"/>
            <a:ext cx="4754880" cy="640080"/>
          </a:xfrm>
          <a:prstGeom prst="roundRect">
            <a:avLst>
              <a:gd name="adj" fmla="val 17143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1" name="Image 7" descr="badge_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92" y="3136392"/>
            <a:ext cx="457200" cy="457200"/>
          </a:xfrm>
          <a:prstGeom prst="rect">
            <a:avLst/>
          </a:prstGeom>
        </p:spPr>
      </p:pic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236" y="3259836"/>
            <a:ext cx="210312" cy="210312"/>
          </a:xfrm>
          <a:prstGeom prst="rect">
            <a:avLst/>
          </a:prstGeom>
        </p:spPr>
      </p:pic>
      <p:sp>
        <p:nvSpPr>
          <p:cNvPr id="23" name="Text 11"/>
          <p:cNvSpPr txBox="1"/>
          <p:nvPr/>
        </p:nvSpPr>
        <p:spPr>
          <a:xfrm>
            <a:off x="1261872" y="313639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PERSISTÊNCIA</a:t>
            </a:r>
            <a:endParaRPr lang="en-US" sz="900" dirty="0"/>
          </a:p>
        </p:txBody>
      </p:sp>
      <p:sp>
        <p:nvSpPr>
          <p:cNvPr id="24" name="Text 12"/>
          <p:cNvSpPr txBox="1"/>
          <p:nvPr/>
        </p:nvSpPr>
        <p:spPr>
          <a:xfrm>
            <a:off x="1261872" y="334670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Entity Framework</a:t>
            </a:r>
            <a:endParaRPr lang="en-US" sz="1350" dirty="0"/>
          </a:p>
        </p:txBody>
      </p:sp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912" y="3721608"/>
            <a:ext cx="182880" cy="182880"/>
          </a:xfrm>
          <a:prstGeom prst="rect">
            <a:avLst/>
          </a:prstGeom>
        </p:spPr>
      </p:pic>
      <p:sp>
        <p:nvSpPr>
          <p:cNvPr id="26" name="Shape 13"/>
          <p:cNvSpPr/>
          <p:nvPr/>
        </p:nvSpPr>
        <p:spPr>
          <a:xfrm>
            <a:off x="457200" y="3904488"/>
            <a:ext cx="4754880" cy="640080"/>
          </a:xfrm>
          <a:prstGeom prst="roundRect">
            <a:avLst>
              <a:gd name="adj" fmla="val 17143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pic>
        <p:nvPicPr>
          <p:cNvPr id="27" name="Image 10" descr="badge_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92" y="3995928"/>
            <a:ext cx="457200" cy="457200"/>
          </a:xfrm>
          <a:prstGeom prst="rect">
            <a:avLst/>
          </a:prstGeom>
        </p:spPr>
      </p:pic>
      <p:pic>
        <p:nvPicPr>
          <p:cNvPr id="28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5236" y="4119372"/>
            <a:ext cx="210312" cy="210312"/>
          </a:xfrm>
          <a:prstGeom prst="rect">
            <a:avLst/>
          </a:prstGeom>
        </p:spPr>
      </p:pic>
      <p:sp>
        <p:nvSpPr>
          <p:cNvPr id="29" name="Text 14"/>
          <p:cNvSpPr txBox="1"/>
          <p:nvPr/>
        </p:nvSpPr>
        <p:spPr>
          <a:xfrm>
            <a:off x="1261872" y="3995928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BANCO DE DADOS</a:t>
            </a:r>
            <a:endParaRPr lang="en-US" sz="900" dirty="0"/>
          </a:p>
        </p:txBody>
      </p:sp>
      <p:sp>
        <p:nvSpPr>
          <p:cNvPr id="30" name="Text 15"/>
          <p:cNvSpPr txBox="1"/>
          <p:nvPr/>
        </p:nvSpPr>
        <p:spPr>
          <a:xfrm>
            <a:off x="1261872" y="42062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Server</a:t>
            </a:r>
            <a:endParaRPr lang="en-US" sz="1350" dirty="0"/>
          </a:p>
        </p:txBody>
      </p:sp>
      <p:sp>
        <p:nvSpPr>
          <p:cNvPr id="31" name="Shape 16"/>
          <p:cNvSpPr/>
          <p:nvPr/>
        </p:nvSpPr>
        <p:spPr>
          <a:xfrm>
            <a:off x="5486400" y="1325880"/>
            <a:ext cx="3200400" cy="3200400"/>
          </a:xfrm>
          <a:prstGeom prst="roundRect">
            <a:avLst>
              <a:gd name="adj" fmla="val 3429"/>
            </a:avLst>
          </a:prstGeom>
          <a:solidFill>
            <a:srgbClr val="151E45"/>
          </a:solidFill>
          <a:ln w="9525">
            <a:solidFill>
              <a:srgbClr val="2B3A9A"/>
            </a:solidFill>
            <a:prstDash val="solid"/>
          </a:ln>
        </p:spPr>
      </p:sp>
      <p:sp>
        <p:nvSpPr>
          <p:cNvPr id="32" name="Text 17"/>
          <p:cNvSpPr txBox="1"/>
          <p:nvPr/>
        </p:nvSpPr>
        <p:spPr>
          <a:xfrm>
            <a:off x="5715000" y="149047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3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CONCEITOS APLICADOS</a:t>
            </a:r>
            <a:endParaRPr lang="en-US" sz="990" dirty="0"/>
          </a:p>
        </p:txBody>
      </p:sp>
      <p:pic>
        <p:nvPicPr>
          <p:cNvPr id="33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33288" y="1956816"/>
            <a:ext cx="182880" cy="182880"/>
          </a:xfrm>
          <a:prstGeom prst="rect">
            <a:avLst/>
          </a:prstGeom>
        </p:spPr>
      </p:pic>
      <p:sp>
        <p:nvSpPr>
          <p:cNvPr id="34" name="Text 18"/>
          <p:cNvSpPr txBox="1"/>
          <p:nvPr/>
        </p:nvSpPr>
        <p:spPr>
          <a:xfrm>
            <a:off x="6035040" y="1901952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Separação de responsabilidades</a:t>
            </a:r>
            <a:endParaRPr lang="en-US" sz="1130" dirty="0"/>
          </a:p>
        </p:txBody>
      </p:sp>
      <p:pic>
        <p:nvPicPr>
          <p:cNvPr id="3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33288" y="2377440"/>
            <a:ext cx="182880" cy="182880"/>
          </a:xfrm>
          <a:prstGeom prst="rect">
            <a:avLst/>
          </a:prstGeom>
        </p:spPr>
      </p:pic>
      <p:sp>
        <p:nvSpPr>
          <p:cNvPr id="36" name="Text 19"/>
          <p:cNvSpPr txBox="1"/>
          <p:nvPr/>
        </p:nvSpPr>
        <p:spPr>
          <a:xfrm>
            <a:off x="6035040" y="2322576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Modelagem de dados</a:t>
            </a:r>
            <a:endParaRPr lang="en-US" sz="1130" dirty="0"/>
          </a:p>
        </p:txBody>
      </p:sp>
      <p:pic>
        <p:nvPicPr>
          <p:cNvPr id="37" name="Image 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33288" y="2798064"/>
            <a:ext cx="182880" cy="182880"/>
          </a:xfrm>
          <a:prstGeom prst="rect">
            <a:avLst/>
          </a:prstGeom>
        </p:spPr>
      </p:pic>
      <p:sp>
        <p:nvSpPr>
          <p:cNvPr id="38" name="Text 20"/>
          <p:cNvSpPr txBox="1"/>
          <p:nvPr/>
        </p:nvSpPr>
        <p:spPr>
          <a:xfrm>
            <a:off x="6035040" y="2743200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Regras de negócio</a:t>
            </a:r>
            <a:endParaRPr lang="en-US" sz="1130" dirty="0"/>
          </a:p>
        </p:txBody>
      </p:sp>
      <p:pic>
        <p:nvPicPr>
          <p:cNvPr id="39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33288" y="3218688"/>
            <a:ext cx="182880" cy="182880"/>
          </a:xfrm>
          <a:prstGeom prst="rect">
            <a:avLst/>
          </a:prstGeom>
        </p:spPr>
      </p:pic>
      <p:sp>
        <p:nvSpPr>
          <p:cNvPr id="40" name="Text 21"/>
          <p:cNvSpPr txBox="1"/>
          <p:nvPr/>
        </p:nvSpPr>
        <p:spPr>
          <a:xfrm>
            <a:off x="6035040" y="3163824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Controle por perfil</a:t>
            </a:r>
            <a:endParaRPr lang="en-US" sz="1130" dirty="0"/>
          </a:p>
        </p:txBody>
      </p:sp>
      <p:pic>
        <p:nvPicPr>
          <p:cNvPr id="41" name="Image 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33288" y="3639312"/>
            <a:ext cx="182880" cy="182880"/>
          </a:xfrm>
          <a:prstGeom prst="rect">
            <a:avLst/>
          </a:prstGeom>
        </p:spPr>
      </p:pic>
      <p:sp>
        <p:nvSpPr>
          <p:cNvPr id="42" name="Text 22"/>
          <p:cNvSpPr txBox="1"/>
          <p:nvPr/>
        </p:nvSpPr>
        <p:spPr>
          <a:xfrm>
            <a:off x="6035040" y="3584448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 via API</a:t>
            </a:r>
            <a:endParaRPr lang="en-US" sz="1130" dirty="0"/>
          </a:p>
        </p:txBody>
      </p:sp>
      <p:pic>
        <p:nvPicPr>
          <p:cNvPr id="43" name="Image 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33288" y="4059936"/>
            <a:ext cx="182880" cy="182880"/>
          </a:xfrm>
          <a:prstGeom prst="rect">
            <a:avLst/>
          </a:prstGeom>
        </p:spPr>
      </p:pic>
      <p:sp>
        <p:nvSpPr>
          <p:cNvPr id="44" name="Text 23"/>
          <p:cNvSpPr txBox="1"/>
          <p:nvPr/>
        </p:nvSpPr>
        <p:spPr>
          <a:xfrm>
            <a:off x="6035040" y="4005072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preparada para evolução</a:t>
            </a:r>
            <a:endParaRPr lang="en-US" sz="11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</a:t>
            </a:r>
            <a:r>
              <a:rPr lang="en-US" sz="252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óximo passo: conectar o Sincro</a:t>
            </a: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52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operação real.</a:t>
            </a:r>
            <a:endParaRPr lang="en-US" sz="2520" dirty="0"/>
          </a:p>
        </p:txBody>
      </p:sp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PRÓXIMA EVOLUÇÃO</a:t>
            </a:r>
            <a:endParaRPr lang="en-US" sz="99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10" dirty="0"/>
          </a:p>
        </p:txBody>
      </p:sp>
      <p:sp>
        <p:nvSpPr>
          <p:cNvPr id="8" name="Shape 4"/>
          <p:cNvSpPr/>
          <p:nvPr/>
        </p:nvSpPr>
        <p:spPr>
          <a:xfrm>
            <a:off x="457200" y="1371600"/>
            <a:ext cx="1874520" cy="2286000"/>
          </a:xfrm>
          <a:prstGeom prst="roundRect">
            <a:avLst>
              <a:gd name="adj" fmla="val 5854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58368" y="15087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40" b="1" dirty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340" dirty="0"/>
          </a:p>
        </p:txBody>
      </p:sp>
      <p:pic>
        <p:nvPicPr>
          <p:cNvPr id="10" name="Image 1" descr="badge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2103120"/>
            <a:ext cx="502920" cy="502920"/>
          </a:xfrm>
          <a:prstGeom prst="rect">
            <a:avLst/>
          </a:prstGeom>
        </p:spPr>
      </p:pic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156" y="2238908"/>
            <a:ext cx="231343" cy="231343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58368" y="274320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</a:t>
            </a:r>
            <a:endParaRPr lang="en-US" sz="1170" dirty="0"/>
          </a:p>
        </p:txBody>
      </p:sp>
      <p:sp>
        <p:nvSpPr>
          <p:cNvPr id="13" name="Text 7"/>
          <p:cNvSpPr txBox="1"/>
          <p:nvPr/>
        </p:nvSpPr>
        <p:spPr>
          <a:xfrm>
            <a:off x="658368" y="3035808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+ regras de negócio</a:t>
            </a:r>
            <a:endParaRPr lang="en-US" sz="104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8296" y="2377440"/>
            <a:ext cx="164592" cy="164592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2578608" y="1371600"/>
            <a:ext cx="1874520" cy="2286000"/>
          </a:xfrm>
          <a:prstGeom prst="roundRect">
            <a:avLst>
              <a:gd name="adj" fmla="val 5854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16" name="Text 9"/>
          <p:cNvSpPr txBox="1"/>
          <p:nvPr/>
        </p:nvSpPr>
        <p:spPr>
          <a:xfrm>
            <a:off x="2779776" y="15087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40" b="1" dirty="0">
                <a:solidFill>
                  <a:srgbClr val="9CC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340" dirty="0"/>
          </a:p>
        </p:txBody>
      </p:sp>
      <p:pic>
        <p:nvPicPr>
          <p:cNvPr id="17" name="Image 4" descr="badge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9776" y="2103120"/>
            <a:ext cx="502920" cy="502920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5564" y="2238908"/>
            <a:ext cx="231343" cy="231343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2779776" y="274320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</a:t>
            </a:r>
            <a:endParaRPr lang="en-US" sz="1170" dirty="0"/>
          </a:p>
        </p:txBody>
      </p:sp>
      <p:sp>
        <p:nvSpPr>
          <p:cNvPr id="20" name="Text 11"/>
          <p:cNvSpPr txBox="1"/>
          <p:nvPr/>
        </p:nvSpPr>
        <p:spPr>
          <a:xfrm>
            <a:off x="2779776" y="3035808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Persistência + integração com sistema existente</a:t>
            </a:r>
            <a:endParaRPr lang="en-US" sz="104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9704" y="2377440"/>
            <a:ext cx="164592" cy="164592"/>
          </a:xfrm>
          <a:prstGeom prst="rect">
            <a:avLst/>
          </a:prstGeom>
        </p:spPr>
      </p:pic>
      <p:sp>
        <p:nvSpPr>
          <p:cNvPr id="22" name="Shape 12"/>
          <p:cNvSpPr/>
          <p:nvPr/>
        </p:nvSpPr>
        <p:spPr>
          <a:xfrm>
            <a:off x="4700016" y="1371600"/>
            <a:ext cx="1874520" cy="2286000"/>
          </a:xfrm>
          <a:prstGeom prst="roundRect">
            <a:avLst>
              <a:gd name="adj" fmla="val 5854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23" name="Text 13"/>
          <p:cNvSpPr txBox="1"/>
          <p:nvPr/>
        </p:nvSpPr>
        <p:spPr>
          <a:xfrm>
            <a:off x="4901184" y="15087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40" b="1" dirty="0">
                <a:solidFill>
                  <a:srgbClr val="7FDC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340" dirty="0"/>
          </a:p>
        </p:txBody>
      </p:sp>
      <p:pic>
        <p:nvPicPr>
          <p:cNvPr id="24" name="Image 7" descr="badge_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184" y="2103120"/>
            <a:ext cx="502920" cy="502920"/>
          </a:xfrm>
          <a:prstGeom prst="rect">
            <a:avLst/>
          </a:prstGeom>
        </p:spPr>
      </p:pic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6972" y="2238908"/>
            <a:ext cx="231343" cy="231343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4901184" y="274320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SEGURANÇA</a:t>
            </a:r>
            <a:endParaRPr lang="en-US" sz="1170" dirty="0"/>
          </a:p>
        </p:txBody>
      </p:sp>
      <p:sp>
        <p:nvSpPr>
          <p:cNvPr id="27" name="Text 15"/>
          <p:cNvSpPr txBox="1"/>
          <p:nvPr/>
        </p:nvSpPr>
        <p:spPr>
          <a:xfrm>
            <a:off x="4901184" y="3035808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Autenticação + autorização por perfil</a:t>
            </a:r>
            <a:endParaRPr lang="en-US" sz="1040" dirty="0"/>
          </a:p>
        </p:txBody>
      </p:sp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112" y="2377440"/>
            <a:ext cx="164592" cy="164592"/>
          </a:xfrm>
          <a:prstGeom prst="rect">
            <a:avLst/>
          </a:prstGeom>
        </p:spPr>
      </p:pic>
      <p:sp>
        <p:nvSpPr>
          <p:cNvPr id="29" name="Shape 16"/>
          <p:cNvSpPr/>
          <p:nvPr/>
        </p:nvSpPr>
        <p:spPr>
          <a:xfrm>
            <a:off x="6821424" y="1371600"/>
            <a:ext cx="1874520" cy="2286000"/>
          </a:xfrm>
          <a:prstGeom prst="roundRect">
            <a:avLst>
              <a:gd name="adj" fmla="val 5854"/>
            </a:avLst>
          </a:prstGeom>
          <a:solidFill>
            <a:srgbClr val="151E45"/>
          </a:solidFill>
          <a:ln w="9525">
            <a:solidFill>
              <a:srgbClr val="2B3A9A"/>
            </a:solidFill>
            <a:prstDash val="solid"/>
          </a:ln>
        </p:spPr>
      </p:sp>
      <p:sp>
        <p:nvSpPr>
          <p:cNvPr id="30" name="Text 17"/>
          <p:cNvSpPr txBox="1"/>
          <p:nvPr/>
        </p:nvSpPr>
        <p:spPr>
          <a:xfrm>
            <a:off x="7022592" y="15087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40" b="1" dirty="0">
                <a:solidFill>
                  <a:srgbClr val="F0CB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340" dirty="0"/>
          </a:p>
        </p:txBody>
      </p:sp>
      <p:pic>
        <p:nvPicPr>
          <p:cNvPr id="31" name="Image 10" descr="badge_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22592" y="2103120"/>
            <a:ext cx="502920" cy="502920"/>
          </a:xfrm>
          <a:prstGeom prst="rect">
            <a:avLst/>
          </a:prstGeom>
        </p:spPr>
      </p:pic>
      <p:pic>
        <p:nvPicPr>
          <p:cNvPr id="32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58380" y="2238908"/>
            <a:ext cx="231343" cy="231343"/>
          </a:xfrm>
          <a:prstGeom prst="rect">
            <a:avLst/>
          </a:prstGeom>
        </p:spPr>
      </p:pic>
      <p:sp>
        <p:nvSpPr>
          <p:cNvPr id="33" name="Text 18"/>
          <p:cNvSpPr txBox="1"/>
          <p:nvPr/>
        </p:nvSpPr>
        <p:spPr>
          <a:xfrm>
            <a:off x="7022592" y="274320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7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INTELIGÊNCIA</a:t>
            </a:r>
            <a:endParaRPr lang="en-US" sz="1170" dirty="0"/>
          </a:p>
        </p:txBody>
      </p:sp>
      <p:sp>
        <p:nvSpPr>
          <p:cNvPr id="34" name="Text 19"/>
          <p:cNvSpPr txBox="1"/>
          <p:nvPr/>
        </p:nvSpPr>
        <p:spPr>
          <a:xfrm>
            <a:off x="7022592" y="3035808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 + alertas + IA</a:t>
            </a:r>
            <a:endParaRPr lang="en-US" sz="1040" dirty="0"/>
          </a:p>
        </p:txBody>
      </p:sp>
      <p:pic>
        <p:nvPicPr>
          <p:cNvPr id="35" name="Image 12" descr="ban_b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200" y="3840480"/>
            <a:ext cx="8229600" cy="685800"/>
          </a:xfrm>
          <a:prstGeom prst="rect">
            <a:avLst/>
          </a:prstGeom>
        </p:spPr>
      </p:pic>
      <p:sp>
        <p:nvSpPr>
          <p:cNvPr id="36" name="Text 20"/>
          <p:cNvSpPr txBox="1"/>
          <p:nvPr/>
        </p:nvSpPr>
        <p:spPr>
          <a:xfrm>
            <a:off x="731520" y="384048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A interface já demonstra a experiência. O próximo passo é conectar essa experiência aos dados reais da operação.</a:t>
            </a:r>
            <a:endParaRPr lang="en-US" sz="1350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OPERACIONAL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Poucos minutos fazem diferença.</a:t>
            </a:r>
            <a:endParaRPr lang="en-US" sz="25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10" dirty="0"/>
          </a:p>
        </p:txBody>
      </p:sp>
      <p:sp>
        <p:nvSpPr>
          <p:cNvPr id="8" name="Shape 4"/>
          <p:cNvSpPr/>
          <p:nvPr/>
        </p:nvSpPr>
        <p:spPr>
          <a:xfrm>
            <a:off x="457200" y="1417320"/>
            <a:ext cx="2286000" cy="1828800"/>
          </a:xfrm>
          <a:prstGeom prst="roundRect">
            <a:avLst>
              <a:gd name="adj" fmla="val 60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457200" y="164592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 smtClean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6-7</a:t>
            </a:r>
            <a:r>
              <a:rPr lang="en-US" sz="2000" b="1" dirty="0" smtClean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>
                <a:solidFill>
                  <a:srgbClr val="B4B9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46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974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8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r>
              <a:rPr lang="en-US" sz="1080" dirty="0" smtClean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conomia </a:t>
            </a:r>
            <a:r>
              <a:rPr lang="en-US" sz="108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estimada por pedido</a:t>
            </a:r>
            <a:endParaRPr lang="en-US" sz="1080" dirty="0"/>
          </a:p>
        </p:txBody>
      </p:sp>
      <p:sp>
        <p:nvSpPr>
          <p:cNvPr id="11" name="Text 7"/>
          <p:cNvSpPr txBox="1"/>
          <p:nvPr/>
        </p:nvSpPr>
        <p:spPr>
          <a:xfrm>
            <a:off x="2743200" y="1828800"/>
            <a:ext cx="365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2700" dirty="0"/>
          </a:p>
        </p:txBody>
      </p:sp>
      <p:sp>
        <p:nvSpPr>
          <p:cNvPr id="12" name="Shape 8"/>
          <p:cNvSpPr/>
          <p:nvPr/>
        </p:nvSpPr>
        <p:spPr>
          <a:xfrm>
            <a:off x="3108960" y="1417320"/>
            <a:ext cx="2286000" cy="1828800"/>
          </a:xfrm>
          <a:prstGeom prst="roundRect">
            <a:avLst>
              <a:gd name="adj" fmla="val 6000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3108960" y="164592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9CC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r>
              <a:rPr lang="en-US" sz="1500" b="1" dirty="0">
                <a:solidFill>
                  <a:srgbClr val="9CC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pedidos/dia</a:t>
            </a:r>
            <a:endParaRPr lang="en-US" sz="4600" dirty="0"/>
          </a:p>
        </p:txBody>
      </p:sp>
      <p:sp>
        <p:nvSpPr>
          <p:cNvPr id="14" name="Text 10"/>
          <p:cNvSpPr txBox="1"/>
          <p:nvPr/>
        </p:nvSpPr>
        <p:spPr>
          <a:xfrm>
            <a:off x="3246120" y="26974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80" dirty="0" smtClean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</a:t>
            </a:r>
            <a:r>
              <a:rPr lang="en-US" sz="108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vendedor</a:t>
            </a:r>
            <a:endParaRPr lang="en-US" sz="1080" dirty="0"/>
          </a:p>
        </p:txBody>
      </p:sp>
      <p:sp>
        <p:nvSpPr>
          <p:cNvPr id="15" name="Text 11"/>
          <p:cNvSpPr txBox="1"/>
          <p:nvPr/>
        </p:nvSpPr>
        <p:spPr>
          <a:xfrm>
            <a:off x="5394960" y="1828800"/>
            <a:ext cx="365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2700" dirty="0"/>
          </a:p>
        </p:txBody>
      </p:sp>
      <p:pic>
        <p:nvPicPr>
          <p:cNvPr id="16" name="Image 1" descr="ban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0" y="1417320"/>
            <a:ext cx="2926080" cy="18288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760720" y="164592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3h-3h30</a:t>
            </a:r>
            <a:endParaRPr lang="en-US" sz="4400" dirty="0"/>
          </a:p>
        </p:txBody>
      </p:sp>
      <p:sp>
        <p:nvSpPr>
          <p:cNvPr id="18" name="Text 13"/>
          <p:cNvSpPr txBox="1"/>
          <p:nvPr/>
        </p:nvSpPr>
        <p:spPr>
          <a:xfrm>
            <a:off x="5943600" y="26060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80" dirty="0">
                <a:solidFill>
                  <a:srgbClr val="DD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r>
              <a:rPr lang="en-US" sz="1080" dirty="0" smtClean="0">
                <a:solidFill>
                  <a:srgbClr val="DD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r>
              <a:rPr lang="en-US" sz="1080" dirty="0">
                <a:solidFill>
                  <a:srgbClr val="DDE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tempo potencialmente economizado por vendedor/dia</a:t>
            </a:r>
            <a:endParaRPr lang="en-US" sz="1080" dirty="0"/>
          </a:p>
        </p:txBody>
      </p:sp>
      <p:sp>
        <p:nvSpPr>
          <p:cNvPr id="20" name="Text 15"/>
          <p:cNvSpPr txBox="1"/>
          <p:nvPr/>
        </p:nvSpPr>
        <p:spPr>
          <a:xfrm>
            <a:off x="731520" y="374904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“A </a:t>
            </a:r>
            <a:r>
              <a:rPr lang="en-US" sz="1350" b="1" dirty="0" smtClean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princípio esse tempo parece pouco</a:t>
            </a:r>
            <a:r>
              <a:rPr lang="en-US" sz="135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.</a:t>
            </a:r>
            <a:r>
              <a:rPr lang="en-US" sz="1350" b="1" dirty="0" smtClean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r>
              <a:rPr lang="en-US" sz="1350" b="1" dirty="0" smtClean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M</a:t>
            </a:r>
            <a:r>
              <a:rPr lang="en-US" sz="1350" b="1" dirty="0" smtClean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as, </a:t>
            </a:r>
            <a:r>
              <a:rPr lang="en-US" sz="135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olhando para o volume da operação, </a:t>
            </a:r>
            <a:r>
              <a:rPr lang="en-US" sz="1350" b="1" dirty="0" smtClean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ele </a:t>
            </a:r>
            <a:r>
              <a:rPr lang="en-US" sz="135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se </a:t>
            </a:r>
            <a:r>
              <a:rPr lang="en-US" sz="1350" b="1" dirty="0" smtClean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transforma </a:t>
            </a:r>
            <a:r>
              <a:rPr lang="en-US" sz="1350" b="1" dirty="0">
                <a:solidFill>
                  <a:srgbClr val="FFFFFF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em horas.”</a:t>
            </a:r>
            <a:endParaRPr lang="en-US" sz="1350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r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0" y="868680"/>
            <a:ext cx="3383280" cy="33832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77724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Produção em sincronia.</a:t>
            </a:r>
            <a:endParaRPr lang="en-US" sz="342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169164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Menos tempo procurando.</a:t>
            </a:r>
            <a:endParaRPr lang="en-US" sz="1710" dirty="0"/>
          </a:p>
          <a:p>
            <a:pPr marL="0" indent="0">
              <a:buNone/>
            </a:pPr>
            <a:r>
              <a:rPr lang="en-US" sz="17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Mais tempo para a operação.</a:t>
            </a:r>
            <a:endParaRPr lang="en-US" sz="1710" dirty="0"/>
          </a:p>
        </p:txBody>
      </p:sp>
      <p:pic>
        <p:nvPicPr>
          <p:cNvPr id="6" name="Image 2" descr="Sincr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2606040"/>
            <a:ext cx="3840480" cy="1117397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5486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Muito obrigado.</a:t>
            </a:r>
            <a:endParaRPr lang="en-US" sz="2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5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1089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90" b="1" kern="0" spc="40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EQUIPE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Equipe Sincro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80060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70" b="1" kern="0" spc="20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I N C R O</a:t>
            </a:r>
            <a:endParaRPr lang="en-US" sz="770" dirty="0"/>
          </a:p>
        </p:txBody>
      </p:sp>
      <p:sp>
        <p:nvSpPr>
          <p:cNvPr id="6" name="Text 3"/>
          <p:cNvSpPr txBox="1"/>
          <p:nvPr/>
        </p:nvSpPr>
        <p:spPr>
          <a:xfrm>
            <a:off x="7772400" y="480060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1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10" dirty="0"/>
          </a:p>
        </p:txBody>
      </p:sp>
      <p:sp>
        <p:nvSpPr>
          <p:cNvPr id="8" name="Text 4"/>
          <p:cNvSpPr txBox="1"/>
          <p:nvPr/>
        </p:nvSpPr>
        <p:spPr>
          <a:xfrm>
            <a:off x="457200" y="102412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9AA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Mostra de Talentos  •  Entra21  •  2026</a:t>
            </a:r>
            <a:endParaRPr lang="en-US" sz="1080" dirty="0"/>
          </a:p>
        </p:txBody>
      </p:sp>
      <p:sp>
        <p:nvSpPr>
          <p:cNvPr id="9" name="Shape 5"/>
          <p:cNvSpPr/>
          <p:nvPr/>
        </p:nvSpPr>
        <p:spPr>
          <a:xfrm>
            <a:off x="457200" y="1417320"/>
            <a:ext cx="2651760" cy="3108960"/>
          </a:xfrm>
          <a:prstGeom prst="roundRect">
            <a:avLst>
              <a:gd name="adj" fmla="val 4138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10" name="FOTO_1"/>
          <p:cNvSpPr/>
          <p:nvPr/>
        </p:nvSpPr>
        <p:spPr>
          <a:xfrm>
            <a:off x="1280160" y="1600200"/>
            <a:ext cx="1005840" cy="1005840"/>
          </a:xfrm>
          <a:prstGeom prst="ellipse">
            <a:avLst/>
          </a:prstGeom>
          <a:solidFill>
            <a:srgbClr val="151E45"/>
          </a:solidFill>
          <a:ln w="12700">
            <a:solidFill>
              <a:srgbClr val="8CC4F5"/>
            </a:solidFill>
            <a:prstDash val="dash"/>
          </a:ln>
        </p:spPr>
      </p:sp>
      <p:sp>
        <p:nvSpPr>
          <p:cNvPr id="13" name="NOME_1"/>
          <p:cNvSpPr txBox="1"/>
          <p:nvPr/>
        </p:nvSpPr>
        <p:spPr>
          <a:xfrm>
            <a:off x="640080" y="27157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6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Igor </a:t>
            </a:r>
            <a:r>
              <a:rPr lang="en-US" sz="126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Friese</a:t>
            </a:r>
            <a:endParaRPr lang="en-US" sz="1260" dirty="0"/>
          </a:p>
        </p:txBody>
      </p:sp>
      <p:sp>
        <p:nvSpPr>
          <p:cNvPr id="15" name="QR_1"/>
          <p:cNvSpPr/>
          <p:nvPr/>
        </p:nvSpPr>
        <p:spPr>
          <a:xfrm>
            <a:off x="1371600" y="3059176"/>
            <a:ext cx="82296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8CC4F5"/>
            </a:solidFill>
            <a:prstDash val="dash"/>
          </a:ln>
        </p:spPr>
      </p:sp>
      <p:sp>
        <p:nvSpPr>
          <p:cNvPr id="17" name="Text 11"/>
          <p:cNvSpPr txBox="1"/>
          <p:nvPr/>
        </p:nvSpPr>
        <p:spPr>
          <a:xfrm>
            <a:off x="1371600" y="3927856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680" b="1" kern="0" spc="100" dirty="0">
                <a:solidFill>
                  <a:srgbClr val="8A9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</a:t>
            </a:r>
            <a:endParaRPr lang="en-US" sz="68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749" y="4087368"/>
            <a:ext cx="137160" cy="137160"/>
          </a:xfrm>
          <a:prstGeom prst="rect">
            <a:avLst/>
          </a:prstGeom>
        </p:spPr>
      </p:pic>
      <p:sp>
        <p:nvSpPr>
          <p:cNvPr id="19" name="LINK_1"/>
          <p:cNvSpPr txBox="1"/>
          <p:nvPr/>
        </p:nvSpPr>
        <p:spPr>
          <a:xfrm>
            <a:off x="1234440" y="4055872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1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linkedin.com/in/</a:t>
            </a:r>
            <a:r>
              <a:rPr lang="en-US" sz="810" dirty="0" err="1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igorfriese</a:t>
            </a:r>
            <a:r>
              <a:rPr lang="en-US" sz="81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endParaRPr lang="en-US" sz="810" dirty="0"/>
          </a:p>
        </p:txBody>
      </p:sp>
      <p:sp>
        <p:nvSpPr>
          <p:cNvPr id="20" name="Shape 13"/>
          <p:cNvSpPr/>
          <p:nvPr/>
        </p:nvSpPr>
        <p:spPr>
          <a:xfrm>
            <a:off x="3246120" y="1417320"/>
            <a:ext cx="2651760" cy="3108960"/>
          </a:xfrm>
          <a:prstGeom prst="roundRect">
            <a:avLst>
              <a:gd name="adj" fmla="val 4138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21" name="FOTO_2"/>
          <p:cNvSpPr/>
          <p:nvPr/>
        </p:nvSpPr>
        <p:spPr>
          <a:xfrm>
            <a:off x="4069080" y="1600200"/>
            <a:ext cx="1005840" cy="1005840"/>
          </a:xfrm>
          <a:prstGeom prst="ellipse">
            <a:avLst/>
          </a:prstGeom>
          <a:solidFill>
            <a:srgbClr val="151E45"/>
          </a:solidFill>
          <a:ln w="12700">
            <a:solidFill>
              <a:srgbClr val="8CC4F5"/>
            </a:solidFill>
            <a:prstDash val="dash"/>
          </a:ln>
        </p:spPr>
      </p:sp>
      <p:sp>
        <p:nvSpPr>
          <p:cNvPr id="24" name="NOME_2"/>
          <p:cNvSpPr txBox="1"/>
          <p:nvPr/>
        </p:nvSpPr>
        <p:spPr>
          <a:xfrm>
            <a:off x="3429000" y="27157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6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Gabriel de Oliveira</a:t>
            </a:r>
            <a:endParaRPr lang="en-US" sz="1260" dirty="0"/>
          </a:p>
        </p:txBody>
      </p:sp>
      <p:sp>
        <p:nvSpPr>
          <p:cNvPr id="26" name="QR_2"/>
          <p:cNvSpPr/>
          <p:nvPr/>
        </p:nvSpPr>
        <p:spPr>
          <a:xfrm>
            <a:off x="4160520" y="3059176"/>
            <a:ext cx="82296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8CC4F5"/>
            </a:solidFill>
            <a:prstDash val="dash"/>
          </a:ln>
        </p:spPr>
      </p:sp>
      <p:sp>
        <p:nvSpPr>
          <p:cNvPr id="28" name="Text 19"/>
          <p:cNvSpPr txBox="1"/>
          <p:nvPr/>
        </p:nvSpPr>
        <p:spPr>
          <a:xfrm>
            <a:off x="4160520" y="392353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680" b="1" kern="0" spc="100" dirty="0">
                <a:solidFill>
                  <a:srgbClr val="8A9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</a:t>
            </a:r>
            <a:endParaRPr lang="en-US" sz="680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949" y="4087368"/>
            <a:ext cx="137160" cy="137160"/>
          </a:xfrm>
          <a:prstGeom prst="rect">
            <a:avLst/>
          </a:prstGeom>
        </p:spPr>
      </p:pic>
      <p:sp>
        <p:nvSpPr>
          <p:cNvPr id="30" name="LINK_2"/>
          <p:cNvSpPr txBox="1"/>
          <p:nvPr/>
        </p:nvSpPr>
        <p:spPr>
          <a:xfrm>
            <a:off x="3953701" y="4055872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10" dirty="0" smtClean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linkedin.com/in/</a:t>
            </a:r>
            <a:r>
              <a:rPr lang="en-US" sz="810" dirty="0" err="1" smtClean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gabrielsantolv</a:t>
            </a:r>
            <a:r>
              <a:rPr lang="en-US" sz="810" dirty="0" smtClean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endParaRPr lang="en-US" sz="810" dirty="0"/>
          </a:p>
        </p:txBody>
      </p:sp>
      <p:sp>
        <p:nvSpPr>
          <p:cNvPr id="31" name="Shape 21"/>
          <p:cNvSpPr/>
          <p:nvPr/>
        </p:nvSpPr>
        <p:spPr>
          <a:xfrm>
            <a:off x="6035040" y="1417320"/>
            <a:ext cx="2651760" cy="3108960"/>
          </a:xfrm>
          <a:prstGeom prst="roundRect">
            <a:avLst>
              <a:gd name="adj" fmla="val 4138"/>
            </a:avLst>
          </a:prstGeom>
          <a:solidFill>
            <a:srgbClr val="0F1631"/>
          </a:solidFill>
          <a:ln w="9525">
            <a:solidFill>
              <a:srgbClr val="232E62"/>
            </a:solidFill>
            <a:prstDash val="solid"/>
          </a:ln>
        </p:spPr>
      </p:sp>
      <p:sp>
        <p:nvSpPr>
          <p:cNvPr id="32" name="FOTO_3"/>
          <p:cNvSpPr/>
          <p:nvPr/>
        </p:nvSpPr>
        <p:spPr>
          <a:xfrm>
            <a:off x="6858000" y="1600200"/>
            <a:ext cx="1005840" cy="1005840"/>
          </a:xfrm>
          <a:prstGeom prst="ellipse">
            <a:avLst/>
          </a:prstGeom>
          <a:solidFill>
            <a:srgbClr val="151E45"/>
          </a:solidFill>
          <a:ln w="12700">
            <a:solidFill>
              <a:srgbClr val="8CC4F5"/>
            </a:solidFill>
            <a:prstDash val="dash"/>
          </a:ln>
        </p:spPr>
      </p:sp>
      <p:sp>
        <p:nvSpPr>
          <p:cNvPr id="35" name="NOME_3"/>
          <p:cNvSpPr txBox="1"/>
          <p:nvPr/>
        </p:nvSpPr>
        <p:spPr>
          <a:xfrm>
            <a:off x="6217920" y="27157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6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Lucas </a:t>
            </a:r>
            <a:r>
              <a:rPr lang="en-US" sz="126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Libardo</a:t>
            </a:r>
            <a:endParaRPr lang="en-US" sz="1260" dirty="0"/>
          </a:p>
        </p:txBody>
      </p:sp>
      <p:sp>
        <p:nvSpPr>
          <p:cNvPr id="37" name="QR_3"/>
          <p:cNvSpPr/>
          <p:nvPr/>
        </p:nvSpPr>
        <p:spPr>
          <a:xfrm>
            <a:off x="6949440" y="3059176"/>
            <a:ext cx="82296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8CC4F5"/>
            </a:solidFill>
            <a:prstDash val="dash"/>
          </a:ln>
        </p:spPr>
      </p:sp>
      <p:sp>
        <p:nvSpPr>
          <p:cNvPr id="39" name="Text 27"/>
          <p:cNvSpPr txBox="1"/>
          <p:nvPr/>
        </p:nvSpPr>
        <p:spPr>
          <a:xfrm>
            <a:off x="6949440" y="3920744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680" b="1" kern="0" spc="100" dirty="0">
                <a:solidFill>
                  <a:srgbClr val="8A9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</a:t>
            </a:r>
            <a:endParaRPr lang="en-US" sz="680" dirty="0"/>
          </a:p>
        </p:txBody>
      </p:sp>
      <p:pic>
        <p:nvPicPr>
          <p:cNvPr id="40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042" y="4087368"/>
            <a:ext cx="137160" cy="137160"/>
          </a:xfrm>
          <a:prstGeom prst="rect">
            <a:avLst/>
          </a:prstGeom>
        </p:spPr>
      </p:pic>
      <p:sp>
        <p:nvSpPr>
          <p:cNvPr id="41" name="LINK_3"/>
          <p:cNvSpPr txBox="1"/>
          <p:nvPr/>
        </p:nvSpPr>
        <p:spPr>
          <a:xfrm>
            <a:off x="6325171" y="4059174"/>
            <a:ext cx="235165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10" dirty="0">
                <a:solidFill>
                  <a:srgbClr val="8CC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linkedin.com/in/lucas-libardo-isensee-a9a660402/</a:t>
            </a:r>
            <a:endParaRPr lang="en-US" sz="81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200" y="1569942"/>
            <a:ext cx="1069912" cy="1069912"/>
          </a:xfrm>
          <a:prstGeom prst="rect">
            <a:avLst/>
          </a:prstGeom>
        </p:spPr>
      </p:pic>
      <p:pic>
        <p:nvPicPr>
          <p:cNvPr id="42" name="Imagem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1584071"/>
            <a:ext cx="1066800" cy="1066800"/>
          </a:xfrm>
          <a:prstGeom prst="rect">
            <a:avLst/>
          </a:prstGeom>
        </p:spPr>
      </p:pic>
      <p:pic>
        <p:nvPicPr>
          <p:cNvPr id="43" name="Imagem 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121" y="1565846"/>
            <a:ext cx="1065403" cy="1065403"/>
          </a:xfrm>
          <a:prstGeom prst="rect">
            <a:avLst/>
          </a:prstGeom>
        </p:spPr>
      </p:pic>
      <p:pic>
        <p:nvPicPr>
          <p:cNvPr id="44" name="Imagem 4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310" y="3040888"/>
            <a:ext cx="858266" cy="858266"/>
          </a:xfrm>
          <a:prstGeom prst="rect">
            <a:avLst/>
          </a:prstGeom>
        </p:spPr>
      </p:pic>
      <p:pic>
        <p:nvPicPr>
          <p:cNvPr id="45" name="Imagem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184" y="3040888"/>
            <a:ext cx="857631" cy="857631"/>
          </a:xfrm>
          <a:prstGeom prst="rect">
            <a:avLst/>
          </a:prstGeom>
        </p:spPr>
      </p:pic>
      <p:pic>
        <p:nvPicPr>
          <p:cNvPr id="47" name="Imagem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169" y="3054985"/>
            <a:ext cx="850011" cy="8500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866</Words>
  <Application>Microsoft Office PowerPoint</Application>
  <PresentationFormat>Apresentação na tela (16:9)</PresentationFormat>
  <Paragraphs>233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Sans Serif Collection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Sincro</dc:title>
  <dc:subject>PptxGenJS Presentation</dc:subject>
  <dc:creator>PptxGenJS</dc:creator>
  <cp:lastModifiedBy>Gabriel Oliveira</cp:lastModifiedBy>
  <cp:revision>8</cp:revision>
  <dcterms:created xsi:type="dcterms:W3CDTF">2026-09-30T22:56:20Z</dcterms:created>
  <dcterms:modified xsi:type="dcterms:W3CDTF">2026-10-01T00:17:11Z</dcterms:modified>
</cp:coreProperties>
</file>