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i0gcAGvze/GelBob4izIdnKC4g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" name="Google Shape;2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" name="Google Shape;21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" name="Google Shape;4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" name="Google Shape;6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8bc84b1c7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f8bc84b1c7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" name="Google Shape;89;g3f8bc84b1c7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b9ee40b4ab73254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hb9ee40b4ab73254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hb9ee40b4ab73254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5" Type="http://schemas.openxmlformats.org/officeDocument/2006/relationships/image" Target="../media/image4.jpg"/><Relationship Id="rId6" Type="http://schemas.openxmlformats.org/officeDocument/2006/relationships/image" Target="../media/image1.jpg"/><Relationship Id="rId7" Type="http://schemas.openxmlformats.org/officeDocument/2006/relationships/image" Target="../media/image7.jpg"/><Relationship Id="rId8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11" Type="http://schemas.openxmlformats.org/officeDocument/2006/relationships/image" Target="../media/image16.png"/><Relationship Id="rId10" Type="http://schemas.openxmlformats.org/officeDocument/2006/relationships/image" Target="../media/image14.png"/><Relationship Id="rId12" Type="http://schemas.openxmlformats.org/officeDocument/2006/relationships/image" Target="../media/image13.png"/><Relationship Id="rId9" Type="http://schemas.openxmlformats.org/officeDocument/2006/relationships/image" Target="../media/image1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16" name="Google Shape;1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home/claude/forjageek_slides/Logo_ForjaGeek.png" id="17" name="Google Shape;1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46808" y="2179320"/>
            <a:ext cx="7498080" cy="2499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23" name="Google Shape;2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2"/>
          <p:cNvSpPr txBox="1"/>
          <p:nvPr/>
        </p:nvSpPr>
        <p:spPr>
          <a:xfrm>
            <a:off x="548640" y="457200"/>
            <a:ext cx="73152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Nossa Equipe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/>
          <p:nvPr/>
        </p:nvSpPr>
        <p:spPr>
          <a:xfrm>
            <a:off x="566928" y="1115568"/>
            <a:ext cx="502920" cy="54864"/>
          </a:xfrm>
          <a:prstGeom prst="rect">
            <a:avLst/>
          </a:prstGeom>
          <a:solidFill>
            <a:srgbClr val="FF6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home/claude/forjageek_slides/sq_Copy_of_foto_arthur_bemmmmmmm_sensual.jpg" id="26" name="Google Shape;2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9468" y="2148840"/>
            <a:ext cx="1874520" cy="1874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" name="Google Shape;27;p2"/>
          <p:cNvSpPr/>
          <p:nvPr/>
        </p:nvSpPr>
        <p:spPr>
          <a:xfrm>
            <a:off x="769468" y="2148840"/>
            <a:ext cx="1874520" cy="1874520"/>
          </a:xfrm>
          <a:prstGeom prst="ellipse">
            <a:avLst/>
          </a:prstGeom>
          <a:noFill/>
          <a:ln cap="flat" cmpd="sng" w="2540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"/>
          <p:cNvSpPr txBox="1"/>
          <p:nvPr/>
        </p:nvSpPr>
        <p:spPr>
          <a:xfrm>
            <a:off x="632308" y="4187952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Arthur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forjageek_slides/sq_Copy_of_Foto_fabio.jpg" id="29" name="Google Shape;2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64028" y="2148840"/>
            <a:ext cx="1874520" cy="1874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0" name="Google Shape;30;p2"/>
          <p:cNvSpPr/>
          <p:nvPr/>
        </p:nvSpPr>
        <p:spPr>
          <a:xfrm>
            <a:off x="2964028" y="2148840"/>
            <a:ext cx="1874520" cy="1874520"/>
          </a:xfrm>
          <a:prstGeom prst="ellipse">
            <a:avLst/>
          </a:prstGeom>
          <a:noFill/>
          <a:ln cap="flat" cmpd="sng" w="2540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2826868" y="4187952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Fabio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forjageek_slides/sq_Foto_gabriel.jpg" id="32" name="Google Shape;32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58588" y="2148840"/>
            <a:ext cx="1874520" cy="1874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3" name="Google Shape;33;p2"/>
          <p:cNvSpPr/>
          <p:nvPr/>
        </p:nvSpPr>
        <p:spPr>
          <a:xfrm>
            <a:off x="5158588" y="2148840"/>
            <a:ext cx="1874520" cy="1874520"/>
          </a:xfrm>
          <a:prstGeom prst="ellipse">
            <a:avLst/>
          </a:prstGeom>
          <a:noFill/>
          <a:ln cap="flat" cmpd="sng" w="2540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5021428" y="4187952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Gabriel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forjageek_slides/sq_Copy_of_Foto_Eduardo.jpg" id="35" name="Google Shape;35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53148" y="2148840"/>
            <a:ext cx="1874520" cy="1874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7353148" y="2148840"/>
            <a:ext cx="1874520" cy="1874520"/>
          </a:xfrm>
          <a:prstGeom prst="ellipse">
            <a:avLst/>
          </a:prstGeom>
          <a:noFill/>
          <a:ln cap="flat" cmpd="sng" w="2540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7215988" y="4187952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Eduardo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forjageek_slides/sq_Foto_Cleyton.jpg" id="38" name="Google Shape;38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547708" y="2148840"/>
            <a:ext cx="1874520" cy="1874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9" name="Google Shape;39;p2"/>
          <p:cNvSpPr/>
          <p:nvPr/>
        </p:nvSpPr>
        <p:spPr>
          <a:xfrm>
            <a:off x="9547708" y="2148840"/>
            <a:ext cx="1874520" cy="1874520"/>
          </a:xfrm>
          <a:prstGeom prst="ellipse">
            <a:avLst/>
          </a:prstGeom>
          <a:noFill/>
          <a:ln cap="flat" cmpd="sng" w="2540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9410548" y="4187952"/>
            <a:ext cx="21488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Arial"/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Cleyton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191925" y="6269575"/>
            <a:ext cx="835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Entra21 - Turma de Python para IA</a:t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47" name="Google Shape;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3"/>
          <p:cNvSpPr txBox="1"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Problema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/>
          <p:nvPr/>
        </p:nvSpPr>
        <p:spPr>
          <a:xfrm>
            <a:off x="566928" y="1115568"/>
            <a:ext cx="502920" cy="54864"/>
          </a:xfrm>
          <a:prstGeom prst="rect">
            <a:avLst/>
          </a:prstGeom>
          <a:solidFill>
            <a:srgbClr val="FF6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"/>
          <p:cNvSpPr/>
          <p:nvPr/>
        </p:nvSpPr>
        <p:spPr>
          <a:xfrm>
            <a:off x="548640" y="1965960"/>
            <a:ext cx="3454298" cy="3291840"/>
          </a:xfrm>
          <a:prstGeom prst="roundRect">
            <a:avLst>
              <a:gd fmla="val 3333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3"/>
          <p:cNvSpPr txBox="1"/>
          <p:nvPr/>
        </p:nvSpPr>
        <p:spPr>
          <a:xfrm>
            <a:off x="777240" y="216712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6A1A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777240" y="2743200"/>
            <a:ext cx="299709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Desorganização do acervo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777240" y="3383280"/>
            <a:ext cx="2997000" cy="173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Perda do controle de itens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Sem catálogo padronizado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Gestão manual em planilhas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DD3"/>
              </a:buClr>
              <a:buSzPts val="125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4368698" y="1965960"/>
            <a:ext cx="3454298" cy="3291840"/>
          </a:xfrm>
          <a:prstGeom prst="roundRect">
            <a:avLst>
              <a:gd fmla="val 3333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"/>
          <p:cNvSpPr txBox="1"/>
          <p:nvPr/>
        </p:nvSpPr>
        <p:spPr>
          <a:xfrm>
            <a:off x="4597298" y="216712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6A1A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4597298" y="2743200"/>
            <a:ext cx="299709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Público Fragmentado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4597298" y="3383280"/>
            <a:ext cx="2997098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Comunidade dispersa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Múltiplas redes sociais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Difícil localização de nichos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DD3"/>
              </a:buClr>
              <a:buSzPts val="125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8188757" y="1965960"/>
            <a:ext cx="3454298" cy="3291840"/>
          </a:xfrm>
          <a:prstGeom prst="roundRect">
            <a:avLst>
              <a:gd fmla="val 3333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 txBox="1"/>
          <p:nvPr/>
        </p:nvSpPr>
        <p:spPr>
          <a:xfrm>
            <a:off x="8417357" y="2167128"/>
            <a:ext cx="1097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A1A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6A1A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8417357" y="2743200"/>
            <a:ext cx="2997098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Trocas Burocráticas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 txBox="1"/>
          <p:nvPr/>
        </p:nvSpPr>
        <p:spPr>
          <a:xfrm>
            <a:off x="8417357" y="3383280"/>
            <a:ext cx="2997098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Ausência de ambiente seguro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Negociação demorada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-"/>
            </a:pPr>
            <a:r>
              <a:rPr b="0" i="0" lang="en-US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Pouco eficiente</a:t>
            </a:r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DD3"/>
              </a:buClr>
              <a:buSzPts val="125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67" name="Google Shape;6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4"/>
          <p:cNvSpPr txBox="1"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Nossa Solução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566928" y="1115568"/>
            <a:ext cx="502920" cy="54864"/>
          </a:xfrm>
          <a:prstGeom prst="rect">
            <a:avLst/>
          </a:prstGeom>
          <a:solidFill>
            <a:srgbClr val="FF6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4"/>
          <p:cNvSpPr txBox="1"/>
          <p:nvPr/>
        </p:nvSpPr>
        <p:spPr>
          <a:xfrm>
            <a:off x="548640" y="123444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67A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E8A67A"/>
                </a:solidFill>
                <a:latin typeface="Arial"/>
                <a:ea typeface="Arial"/>
                <a:cs typeface="Arial"/>
                <a:sym typeface="Arial"/>
              </a:rPr>
              <a:t>ForjaGeek: o mercado dos colecionadores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4"/>
          <p:cNvSpPr/>
          <p:nvPr/>
        </p:nvSpPr>
        <p:spPr>
          <a:xfrm>
            <a:off x="548640" y="2148840"/>
            <a:ext cx="3454298" cy="3108960"/>
          </a:xfrm>
          <a:prstGeom prst="roundRect">
            <a:avLst>
              <a:gd fmla="val 3529" name="adj"/>
            </a:avLst>
          </a:prstGeom>
          <a:solidFill>
            <a:srgbClr val="FF6A1A">
              <a:alpha val="85098"/>
            </a:srgbClr>
          </a:solidFill>
          <a:ln cap="flat" cmpd="sng" w="12700">
            <a:solidFill>
              <a:srgbClr val="7A3A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4"/>
          <p:cNvSpPr/>
          <p:nvPr/>
        </p:nvSpPr>
        <p:spPr>
          <a:xfrm>
            <a:off x="777240" y="2377440"/>
            <a:ext cx="457200" cy="457200"/>
          </a:xfrm>
          <a:prstGeom prst="ellipse">
            <a:avLst/>
          </a:prstGeom>
          <a:solidFill>
            <a:srgbClr val="1C13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777240" y="23774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"/>
          <p:cNvSpPr txBox="1"/>
          <p:nvPr/>
        </p:nvSpPr>
        <p:spPr>
          <a:xfrm>
            <a:off x="777240" y="3017520"/>
            <a:ext cx="29970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30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C130F"/>
                </a:solidFill>
                <a:latin typeface="Arial"/>
                <a:ea typeface="Arial"/>
                <a:cs typeface="Arial"/>
                <a:sym typeface="Arial"/>
              </a:rPr>
              <a:t>Organização Inteligente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4"/>
          <p:cNvSpPr txBox="1"/>
          <p:nvPr/>
        </p:nvSpPr>
        <p:spPr>
          <a:xfrm>
            <a:off x="777240" y="3566160"/>
            <a:ext cx="2997098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Catalogação digital prática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Gestão visual de coleções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Histórico e valorização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"/>
          <p:cNvSpPr/>
          <p:nvPr/>
        </p:nvSpPr>
        <p:spPr>
          <a:xfrm>
            <a:off x="4368698" y="2148840"/>
            <a:ext cx="3454298" cy="3108960"/>
          </a:xfrm>
          <a:prstGeom prst="roundRect">
            <a:avLst>
              <a:gd fmla="val 3529" name="adj"/>
            </a:avLst>
          </a:prstGeom>
          <a:solidFill>
            <a:srgbClr val="FF6A1A">
              <a:alpha val="85098"/>
            </a:srgbClr>
          </a:solidFill>
          <a:ln cap="flat" cmpd="sng" w="12700">
            <a:solidFill>
              <a:srgbClr val="7A3A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4"/>
          <p:cNvSpPr/>
          <p:nvPr/>
        </p:nvSpPr>
        <p:spPr>
          <a:xfrm>
            <a:off x="4597298" y="2377440"/>
            <a:ext cx="457200" cy="457200"/>
          </a:xfrm>
          <a:prstGeom prst="ellipse">
            <a:avLst/>
          </a:prstGeom>
          <a:solidFill>
            <a:srgbClr val="1C13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4"/>
          <p:cNvSpPr txBox="1"/>
          <p:nvPr/>
        </p:nvSpPr>
        <p:spPr>
          <a:xfrm>
            <a:off x="4597298" y="23774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4"/>
          <p:cNvSpPr txBox="1"/>
          <p:nvPr/>
        </p:nvSpPr>
        <p:spPr>
          <a:xfrm>
            <a:off x="4597298" y="3017520"/>
            <a:ext cx="2997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30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C130F"/>
                </a:solidFill>
                <a:latin typeface="Arial"/>
                <a:ea typeface="Arial"/>
                <a:cs typeface="Arial"/>
                <a:sym typeface="Arial"/>
              </a:rPr>
              <a:t>Comunidade Unificada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4597298" y="3566160"/>
            <a:ext cx="29970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Ponto de encontro único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Conexão por interesses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Interação direta entre pares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DD3"/>
              </a:buClr>
              <a:buSzPts val="125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2A1D1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8188757" y="2148840"/>
            <a:ext cx="3454298" cy="3108960"/>
          </a:xfrm>
          <a:prstGeom prst="roundRect">
            <a:avLst>
              <a:gd fmla="val 3529" name="adj"/>
            </a:avLst>
          </a:prstGeom>
          <a:solidFill>
            <a:srgbClr val="FF6A1A">
              <a:alpha val="85098"/>
            </a:srgbClr>
          </a:solidFill>
          <a:ln cap="flat" cmpd="sng" w="12700">
            <a:solidFill>
              <a:srgbClr val="7A3A1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/>
          <p:nvPr/>
        </p:nvSpPr>
        <p:spPr>
          <a:xfrm>
            <a:off x="8417357" y="2377440"/>
            <a:ext cx="457200" cy="457200"/>
          </a:xfrm>
          <a:prstGeom prst="ellipse">
            <a:avLst/>
          </a:prstGeom>
          <a:solidFill>
            <a:srgbClr val="1C130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8417357" y="237744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8417357" y="3017520"/>
            <a:ext cx="299709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30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C130F"/>
                </a:solidFill>
                <a:latin typeface="Arial"/>
                <a:ea typeface="Arial"/>
                <a:cs typeface="Arial"/>
                <a:sym typeface="Arial"/>
              </a:rPr>
              <a:t>Conexão Direta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 txBox="1"/>
          <p:nvPr/>
        </p:nvSpPr>
        <p:spPr>
          <a:xfrm>
            <a:off x="8417357" y="3566160"/>
            <a:ext cx="29970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Busca e comparação de preços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Contato com o vendedor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A1D16"/>
              </a:buClr>
              <a:buSzPts val="1200"/>
              <a:buChar char="-"/>
            </a:pPr>
            <a:r>
              <a:rPr b="1" i="0" lang="en-US" sz="1200" u="none" cap="none" strike="noStrike">
                <a:solidFill>
                  <a:srgbClr val="2A1D16"/>
                </a:solidFill>
              </a:rPr>
              <a:t>Negociação transparente</a:t>
            </a:r>
            <a:endParaRPr b="1" i="0" sz="1200" u="none" cap="none" strike="noStrike">
              <a:solidFill>
                <a:srgbClr val="2A1D16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DD3"/>
              </a:buClr>
              <a:buSzPts val="1250"/>
              <a:buFont typeface="Arial"/>
              <a:buNone/>
            </a:pPr>
            <a:r>
              <a:t/>
            </a:r>
            <a:endParaRPr b="0" i="0" sz="1250" u="none" cap="none" strike="noStrike">
              <a:solidFill>
                <a:srgbClr val="2A1D1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91" name="Google Shape;91;g3f8bc84b1c7_0_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g3f8bc84b1c7_0_31"/>
          <p:cNvSpPr txBox="1"/>
          <p:nvPr/>
        </p:nvSpPr>
        <p:spPr>
          <a:xfrm>
            <a:off x="548640" y="457200"/>
            <a:ext cx="914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Diferencial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3f8bc84b1c7_0_31"/>
          <p:cNvSpPr/>
          <p:nvPr/>
        </p:nvSpPr>
        <p:spPr>
          <a:xfrm>
            <a:off x="566928" y="1115568"/>
            <a:ext cx="502800" cy="54900"/>
          </a:xfrm>
          <a:prstGeom prst="rect">
            <a:avLst/>
          </a:prstGeom>
          <a:solidFill>
            <a:srgbClr val="FF6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f8bc84b1c7_0_31"/>
          <p:cNvSpPr txBox="1"/>
          <p:nvPr/>
        </p:nvSpPr>
        <p:spPr>
          <a:xfrm>
            <a:off x="548640" y="123444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67A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E8A67A"/>
                </a:solidFill>
                <a:latin typeface="Arial"/>
                <a:ea typeface="Arial"/>
                <a:cs typeface="Arial"/>
                <a:sym typeface="Arial"/>
              </a:rPr>
              <a:t>ForjaGeek: o mercado dos colecionadores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g3f8bc84b1c7_0_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8640" y="2148840"/>
            <a:ext cx="6200000" cy="3473064"/>
          </a:xfrm>
          <a:prstGeom prst="roundRect">
            <a:avLst>
              <a:gd fmla="val 4000" name="adj"/>
            </a:avLst>
          </a:prstGeom>
          <a:noFill/>
          <a:ln cap="flat" cmpd="sng" w="38100">
            <a:solidFill>
              <a:srgbClr val="FF6A1A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6" name="Google Shape;96;g3f8bc84b1c7_0_31"/>
          <p:cNvSpPr/>
          <p:nvPr/>
        </p:nvSpPr>
        <p:spPr>
          <a:xfrm>
            <a:off x="792480" y="2018840"/>
            <a:ext cx="3700000" cy="370840"/>
          </a:xfrm>
          <a:prstGeom prst="roundRect">
            <a:avLst>
              <a:gd fmla="val 50000" name="adj"/>
            </a:avLst>
          </a:prstGeom>
          <a:solidFill>
            <a:srgbClr val="FF6A1A"/>
          </a:solidFill>
          <a:ln>
            <a:noFill/>
          </a:ln>
        </p:spPr>
        <p:txBody>
          <a:bodyPr anchorCtr="0" anchor="ctr" bIns="0" lIns="137150" spcFirstLastPara="1" rIns="13715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en-US" sz="1300" u="none" cap="none" strike="noStrike">
                <a:solidFill>
                  <a:srgbClr val="1C130F"/>
                </a:solidFill>
                <a:latin typeface="Arial"/>
                <a:ea typeface="Arial"/>
                <a:cs typeface="Arial"/>
                <a:sym typeface="Arial"/>
              </a:rPr>
              <a:t>★ Nosso diferencial principal</a:t>
            </a:r>
            <a:endParaRPr/>
          </a:p>
        </p:txBody>
      </p:sp>
      <p:sp>
        <p:nvSpPr>
          <p:cNvPr id="97" name="Google Shape;97;g3f8bc84b1c7_0_31"/>
          <p:cNvSpPr/>
          <p:nvPr/>
        </p:nvSpPr>
        <p:spPr>
          <a:xfrm>
            <a:off x="7114475" y="2577516"/>
            <a:ext cx="4528800" cy="1057800"/>
          </a:xfrm>
          <a:prstGeom prst="roundRect">
            <a:avLst>
              <a:gd fmla="val 7000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f8bc84b1c7_0_31"/>
          <p:cNvSpPr/>
          <p:nvPr/>
        </p:nvSpPr>
        <p:spPr>
          <a:xfrm>
            <a:off x="7251635" y="2923580"/>
            <a:ext cx="365700" cy="365700"/>
          </a:xfrm>
          <a:prstGeom prst="ellipse">
            <a:avLst/>
          </a:prstGeom>
          <a:solidFill>
            <a:srgbClr val="FF6A1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g3f8bc84b1c7_0_31"/>
          <p:cNvSpPr txBox="1"/>
          <p:nvPr/>
        </p:nvSpPr>
        <p:spPr>
          <a:xfrm>
            <a:off x="7251635" y="2923567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30F"/>
              </a:buClr>
              <a:buSzPts val="1400"/>
              <a:buFont typeface="Arial"/>
              <a:buNone/>
            </a:pPr>
            <a:r>
              <a:rPr b="1" lang="en-US">
                <a:solidFill>
                  <a:srgbClr val="1C130F"/>
                </a:solidFill>
              </a:rPr>
              <a:t>1</a:t>
            </a:r>
            <a:endParaRPr/>
          </a:p>
        </p:txBody>
      </p:sp>
      <p:sp>
        <p:nvSpPr>
          <p:cNvPr id="100" name="Google Shape;100;g3f8bc84b1c7_0_31"/>
          <p:cNvSpPr txBox="1"/>
          <p:nvPr/>
        </p:nvSpPr>
        <p:spPr>
          <a:xfrm>
            <a:off x="7754550" y="2683325"/>
            <a:ext cx="37515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Chat Interno</a:t>
            </a:r>
            <a:endParaRPr/>
          </a:p>
        </p:txBody>
      </p:sp>
      <p:sp>
        <p:nvSpPr>
          <p:cNvPr id="101" name="Google Shape;101;g3f8bc84b1c7_0_31"/>
          <p:cNvSpPr txBox="1"/>
          <p:nvPr/>
        </p:nvSpPr>
        <p:spPr>
          <a:xfrm>
            <a:off x="7754555" y="3078956"/>
            <a:ext cx="3751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D8D3CE"/>
                </a:solidFill>
                <a:latin typeface="Arial"/>
                <a:ea typeface="Arial"/>
                <a:cs typeface="Arial"/>
                <a:sym typeface="Arial"/>
              </a:rPr>
              <a:t>Comunicação direta, negociação ágil e mais segurança entre colecionadores.</a:t>
            </a:r>
            <a:endParaRPr/>
          </a:p>
        </p:txBody>
      </p:sp>
      <p:sp>
        <p:nvSpPr>
          <p:cNvPr id="102" name="Google Shape;102;g3f8bc84b1c7_0_31"/>
          <p:cNvSpPr/>
          <p:nvPr/>
        </p:nvSpPr>
        <p:spPr>
          <a:xfrm>
            <a:off x="7114475" y="3852491"/>
            <a:ext cx="4528800" cy="1057800"/>
          </a:xfrm>
          <a:prstGeom prst="roundRect">
            <a:avLst>
              <a:gd fmla="val 7000" name="adj"/>
            </a:avLst>
          </a:prstGeom>
          <a:solidFill>
            <a:srgbClr val="FF6A1A"/>
          </a:solidFill>
          <a:ln cap="flat" cmpd="sng" w="12700">
            <a:solidFill>
              <a:srgbClr val="1C130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g3f8bc84b1c7_0_31"/>
          <p:cNvSpPr/>
          <p:nvPr/>
        </p:nvSpPr>
        <p:spPr>
          <a:xfrm>
            <a:off x="7251598" y="4198518"/>
            <a:ext cx="365700" cy="365700"/>
          </a:xfrm>
          <a:prstGeom prst="ellipse">
            <a:avLst/>
          </a:prstGeom>
          <a:solidFill>
            <a:srgbClr val="1C130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3f8bc84b1c7_0_31"/>
          <p:cNvSpPr txBox="1"/>
          <p:nvPr/>
        </p:nvSpPr>
        <p:spPr>
          <a:xfrm>
            <a:off x="7251635" y="4198455"/>
            <a:ext cx="3657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1" lang="en-US">
                <a:solidFill>
                  <a:srgbClr val="FFFFFF"/>
                </a:solidFill>
              </a:rPr>
              <a:t>2</a:t>
            </a:r>
            <a:endParaRPr/>
          </a:p>
        </p:txBody>
      </p:sp>
      <p:sp>
        <p:nvSpPr>
          <p:cNvPr id="105" name="Google Shape;105;g3f8bc84b1c7_0_31"/>
          <p:cNvSpPr txBox="1"/>
          <p:nvPr/>
        </p:nvSpPr>
        <p:spPr>
          <a:xfrm>
            <a:off x="7754555" y="3943931"/>
            <a:ext cx="3751500" cy="3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1C130F"/>
                </a:solidFill>
                <a:latin typeface="Arial"/>
                <a:ea typeface="Arial"/>
                <a:cs typeface="Arial"/>
                <a:sym typeface="Arial"/>
              </a:rPr>
              <a:t>Diorama </a:t>
            </a:r>
            <a:endParaRPr/>
          </a:p>
        </p:txBody>
      </p:sp>
      <p:sp>
        <p:nvSpPr>
          <p:cNvPr id="106" name="Google Shape;106;g3f8bc84b1c7_0_31"/>
          <p:cNvSpPr txBox="1"/>
          <p:nvPr/>
        </p:nvSpPr>
        <p:spPr>
          <a:xfrm>
            <a:off x="7754555" y="4353931"/>
            <a:ext cx="3751500" cy="4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2A1D16"/>
                </a:solidFill>
              </a:rPr>
              <a:t>Cenários temáticos únicos que transformam a coleção em uma experiência imersiva.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112" name="Google Shape;112;hb9ee40b4ab73254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hb9ee40b4ab73254_0_1"/>
          <p:cNvSpPr txBox="1"/>
          <p:nvPr/>
        </p:nvSpPr>
        <p:spPr>
          <a:xfrm>
            <a:off x="548640" y="457200"/>
            <a:ext cx="9144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Diferencial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hb9ee40b4ab73254_0_1"/>
          <p:cNvSpPr/>
          <p:nvPr/>
        </p:nvSpPr>
        <p:spPr>
          <a:xfrm>
            <a:off x="566928" y="1115568"/>
            <a:ext cx="502800" cy="54900"/>
          </a:xfrm>
          <a:prstGeom prst="rect">
            <a:avLst/>
          </a:prstGeom>
          <a:solidFill>
            <a:srgbClr val="FF6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hb9ee40b4ab73254_0_1"/>
          <p:cNvSpPr txBox="1"/>
          <p:nvPr/>
        </p:nvSpPr>
        <p:spPr>
          <a:xfrm>
            <a:off x="548640" y="1234440"/>
            <a:ext cx="10058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A67A"/>
              </a:buClr>
              <a:buSzPts val="1500"/>
              <a:buFont typeface="Arial"/>
              <a:buNone/>
            </a:pPr>
            <a:r>
              <a:rPr b="0" i="1" lang="en-US" sz="1500" u="none" cap="none" strike="noStrike">
                <a:solidFill>
                  <a:srgbClr val="E8A67A"/>
                </a:solidFill>
                <a:latin typeface="Arial"/>
                <a:ea typeface="Arial"/>
                <a:cs typeface="Arial"/>
                <a:sym typeface="Arial"/>
              </a:rPr>
              <a:t>ForjaGeek: o mercado dos colecionadores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hb9ee40b4ab73254_0_1"/>
          <p:cNvSpPr/>
          <p:nvPr/>
        </p:nvSpPr>
        <p:spPr>
          <a:xfrm>
            <a:off x="548638" y="2803874"/>
            <a:ext cx="5083200" cy="1895400"/>
          </a:xfrm>
          <a:prstGeom prst="roundRect">
            <a:avLst>
              <a:gd fmla="val 7000" name="adj"/>
            </a:avLst>
          </a:prstGeom>
          <a:solidFill>
            <a:srgbClr val="1C130F">
              <a:alpha val="85100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hb9ee40b4ab73254_0_1"/>
          <p:cNvSpPr/>
          <p:nvPr/>
        </p:nvSpPr>
        <p:spPr>
          <a:xfrm>
            <a:off x="783048" y="2991142"/>
            <a:ext cx="365700" cy="365700"/>
          </a:xfrm>
          <a:prstGeom prst="ellipse">
            <a:avLst/>
          </a:prstGeom>
          <a:solidFill>
            <a:srgbClr val="FF6A1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hb9ee40b4ab73254_0_1"/>
          <p:cNvSpPr txBox="1"/>
          <p:nvPr/>
        </p:nvSpPr>
        <p:spPr>
          <a:xfrm>
            <a:off x="783038" y="2853897"/>
            <a:ext cx="3657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130F"/>
              </a:buClr>
              <a:buSzPts val="1400"/>
              <a:buFont typeface="Arial"/>
              <a:buNone/>
            </a:pPr>
            <a:r>
              <a:rPr b="1" lang="en-US">
                <a:solidFill>
                  <a:srgbClr val="1C130F"/>
                </a:solidFill>
              </a:rPr>
              <a:t>3</a:t>
            </a:r>
            <a:endParaRPr/>
          </a:p>
        </p:txBody>
      </p:sp>
      <p:sp>
        <p:nvSpPr>
          <p:cNvPr id="119" name="Google Shape;119;hb9ee40b4ab73254_0_1"/>
          <p:cNvSpPr txBox="1"/>
          <p:nvPr/>
        </p:nvSpPr>
        <p:spPr>
          <a:xfrm>
            <a:off x="1328925" y="3072075"/>
            <a:ext cx="3699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Estante Virtual</a:t>
            </a:r>
            <a:endParaRPr sz="1800"/>
          </a:p>
        </p:txBody>
      </p:sp>
      <p:sp>
        <p:nvSpPr>
          <p:cNvPr id="120" name="Google Shape;120;hb9ee40b4ab73254_0_1"/>
          <p:cNvSpPr txBox="1"/>
          <p:nvPr/>
        </p:nvSpPr>
        <p:spPr>
          <a:xfrm>
            <a:off x="1240288" y="3504050"/>
            <a:ext cx="3699900" cy="9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800" u="none" cap="none" strike="noStrike">
                <a:solidFill>
                  <a:srgbClr val="D8D3CE"/>
                </a:solidFill>
                <a:latin typeface="Arial"/>
                <a:ea typeface="Arial"/>
                <a:cs typeface="Arial"/>
                <a:sym typeface="Arial"/>
              </a:rPr>
              <a:t>Estado de conservação, galeria fotográfica e histórico de cada peça, tudo digital.</a:t>
            </a:r>
            <a:endParaRPr sz="2100"/>
          </a:p>
        </p:txBody>
      </p:sp>
      <p:sp>
        <p:nvSpPr>
          <p:cNvPr id="121" name="Google Shape;121;hb9ee40b4ab73254_0_1"/>
          <p:cNvSpPr/>
          <p:nvPr/>
        </p:nvSpPr>
        <p:spPr>
          <a:xfrm>
            <a:off x="7251560" y="4910180"/>
            <a:ext cx="365700" cy="365700"/>
          </a:xfrm>
          <a:prstGeom prst="ellipse">
            <a:avLst/>
          </a:prstGeom>
          <a:solidFill>
            <a:srgbClr val="1C130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hb9ee40b4ab73254_0_1" title="Captura de tela 2026-10-06 10201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063" y="380075"/>
            <a:ext cx="5840315" cy="609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home/claude/forjageek_slides/bg_gradient.png" id="128" name="Google Shape;12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"/>
          <p:cNvSpPr txBox="1"/>
          <p:nvPr/>
        </p:nvSpPr>
        <p:spPr>
          <a:xfrm>
            <a:off x="548640" y="457200"/>
            <a:ext cx="91440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Principais Tecnologias Usadas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566928" y="1115568"/>
            <a:ext cx="502920" cy="54864"/>
          </a:xfrm>
          <a:prstGeom prst="rect">
            <a:avLst/>
          </a:prstGeom>
          <a:solidFill>
            <a:srgbClr val="FF6A1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548640" y="2148840"/>
            <a:ext cx="3454298" cy="1417320"/>
          </a:xfrm>
          <a:prstGeom prst="roundRect">
            <a:avLst>
              <a:gd fmla="val 7742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35789" y="2378840"/>
            <a:ext cx="480000" cy="4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 txBox="1"/>
          <p:nvPr/>
        </p:nvSpPr>
        <p:spPr>
          <a:xfrm>
            <a:off x="685800" y="2928840"/>
            <a:ext cx="3179978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Python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4368698" y="2148840"/>
            <a:ext cx="3454298" cy="1417320"/>
          </a:xfrm>
          <a:prstGeom prst="roundRect">
            <a:avLst>
              <a:gd fmla="val 7742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35847" y="2298840"/>
            <a:ext cx="420000" cy="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135847" y="2298840"/>
            <a:ext cx="420000" cy="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 txBox="1"/>
          <p:nvPr/>
        </p:nvSpPr>
        <p:spPr>
          <a:xfrm>
            <a:off x="4505858" y="2778840"/>
            <a:ext cx="3179978" cy="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PostgreSQL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Neon</a:t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8188757" y="2148840"/>
            <a:ext cx="3454298" cy="1417320"/>
          </a:xfrm>
          <a:prstGeom prst="roundRect">
            <a:avLst>
              <a:gd fmla="val 7742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9675906" y="2378840"/>
            <a:ext cx="480000" cy="4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5"/>
          <p:cNvSpPr txBox="1"/>
          <p:nvPr/>
        </p:nvSpPr>
        <p:spPr>
          <a:xfrm>
            <a:off x="8325917" y="2928840"/>
            <a:ext cx="3179978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Stripe</a:t>
            </a:r>
            <a:endParaRPr/>
          </a:p>
        </p:txBody>
      </p:sp>
      <p:sp>
        <p:nvSpPr>
          <p:cNvPr id="141" name="Google Shape;141;p5"/>
          <p:cNvSpPr/>
          <p:nvPr/>
        </p:nvSpPr>
        <p:spPr>
          <a:xfrm>
            <a:off x="548640" y="3931920"/>
            <a:ext cx="3454298" cy="1417320"/>
          </a:xfrm>
          <a:prstGeom prst="roundRect">
            <a:avLst>
              <a:gd fmla="val 7742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035789" y="4161920"/>
            <a:ext cx="480000" cy="4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685800" y="4711920"/>
            <a:ext cx="3179978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Django</a:t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4368698" y="3931920"/>
            <a:ext cx="3454298" cy="1417320"/>
          </a:xfrm>
          <a:prstGeom prst="roundRect">
            <a:avLst>
              <a:gd fmla="val 7742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635847" y="4081920"/>
            <a:ext cx="420000" cy="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135847" y="4081920"/>
            <a:ext cx="420000" cy="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5"/>
          <p:cNvSpPr txBox="1"/>
          <p:nvPr/>
        </p:nvSpPr>
        <p:spPr>
          <a:xfrm>
            <a:off x="4505858" y="4561920"/>
            <a:ext cx="3179978" cy="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OpenAI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Gemini</a:t>
            </a:r>
            <a:endParaRPr/>
          </a:p>
        </p:txBody>
      </p:sp>
      <p:sp>
        <p:nvSpPr>
          <p:cNvPr id="148" name="Google Shape;148;p5"/>
          <p:cNvSpPr/>
          <p:nvPr/>
        </p:nvSpPr>
        <p:spPr>
          <a:xfrm>
            <a:off x="8188757" y="3931920"/>
            <a:ext cx="3454298" cy="1417320"/>
          </a:xfrm>
          <a:prstGeom prst="roundRect">
            <a:avLst>
              <a:gd fmla="val 7742" name="adj"/>
            </a:avLst>
          </a:prstGeom>
          <a:solidFill>
            <a:srgbClr val="1C130F">
              <a:alpha val="85098"/>
            </a:srgbClr>
          </a:solidFill>
          <a:ln cap="flat" cmpd="sng" w="12700">
            <a:solidFill>
              <a:srgbClr val="6B3A1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9455906" y="4081920"/>
            <a:ext cx="420000" cy="4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955906" y="4081920"/>
            <a:ext cx="420000" cy="4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 txBox="1"/>
          <p:nvPr/>
        </p:nvSpPr>
        <p:spPr>
          <a:xfrm>
            <a:off x="8325917" y="4561920"/>
            <a:ext cx="3179978" cy="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HTML/CSS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JavaScript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6" title="Gemini_Generated_Image_riiv2priiv2priiv.jpg"/>
          <p:cNvPicPr preferRelativeResize="0"/>
          <p:nvPr/>
        </p:nvPicPr>
        <p:blipFill rotWithShape="1">
          <a:blip r:embed="rId4">
            <a:alphaModFix/>
          </a:blip>
          <a:srcRect b="0" l="387" r="387" t="0"/>
          <a:stretch/>
        </p:blipFill>
        <p:spPr>
          <a:xfrm>
            <a:off x="0" y="0"/>
            <a:ext cx="121916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 txBox="1"/>
          <p:nvPr/>
        </p:nvSpPr>
        <p:spPr>
          <a:xfrm>
            <a:off x="150" y="4776170"/>
            <a:ext cx="121917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Obrigado!</a:t>
            </a:r>
            <a:endParaRPr b="0" i="0" sz="4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 txBox="1"/>
          <p:nvPr/>
        </p:nvSpPr>
        <p:spPr>
          <a:xfrm>
            <a:off x="1037000" y="5760599"/>
            <a:ext cx="103635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3E7EE"/>
              </a:buClr>
              <a:buSzPts val="1600"/>
              <a:buFont typeface="Arial"/>
              <a:buNone/>
            </a:pPr>
            <a:r>
              <a:rPr b="0" i="0" lang="en-US" sz="1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Não fique só olhando de longe — venha conhecer a ForjaGeek e fazer parte dessa comunidade!</a:t>
            </a: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E3E7EE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2026-09-02T23:22:34Z</dcterms:created>
  <dc:creator>PptxGenJS</dc:creator>
</cp:coreProperties>
</file>