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18288000" cy="10287000"/>
  <p:notesSz cx="6858000" cy="9144000"/>
  <p:embeddedFontLst>
    <p:embeddedFont>
      <p:font typeface="Heading Now 31-38 Bold" panose="020B0604020202020204" charset="0"/>
      <p:regular r:id="rId10"/>
    </p:embeddedFont>
    <p:embeddedFont>
      <p:font typeface="Open Sans" panose="020B0606030504020204" pitchFamily="34" charset="0"/>
      <p:regular r:id="rId11"/>
    </p:embeddedFont>
    <p:embeddedFont>
      <p:font typeface="Open Sans Bold" panose="020B0604020202020204" charset="0"/>
      <p:regular r:id="rId12"/>
    </p:embeddedFont>
    <p:embeddedFont>
      <p:font typeface="Poppins" panose="00000500000000000000" pitchFamily="2" charset="0"/>
      <p:regular r:id="rId13"/>
    </p:embeddedFont>
    <p:embeddedFont>
      <p:font typeface="Poppins Bold" panose="00000800000000000000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946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sv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7.sv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6.png"/><Relationship Id="rId5" Type="http://schemas.openxmlformats.org/officeDocument/2006/relationships/image" Target="../media/image3.svg"/><Relationship Id="rId10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svg"/><Relationship Id="rId7" Type="http://schemas.openxmlformats.org/officeDocument/2006/relationships/image" Target="../media/image22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21.png"/><Relationship Id="rId4" Type="http://schemas.openxmlformats.org/officeDocument/2006/relationships/image" Target="../media/image1.sv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D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8250829" y="3846999"/>
            <a:ext cx="13512763" cy="11473564"/>
          </a:xfrm>
          <a:custGeom>
            <a:avLst/>
            <a:gdLst/>
            <a:ahLst/>
            <a:cxnLst/>
            <a:rect l="l" t="t" r="r" b="b"/>
            <a:pathLst>
              <a:path w="13512763" h="11473564">
                <a:moveTo>
                  <a:pt x="0" y="11473564"/>
                </a:moveTo>
                <a:lnTo>
                  <a:pt x="13512762" y="11473564"/>
                </a:lnTo>
                <a:lnTo>
                  <a:pt x="13512762" y="0"/>
                </a:lnTo>
                <a:lnTo>
                  <a:pt x="0" y="0"/>
                </a:lnTo>
                <a:lnTo>
                  <a:pt x="0" y="11473564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929389" y="2383046"/>
            <a:ext cx="5640080" cy="5520908"/>
          </a:xfrm>
          <a:custGeom>
            <a:avLst/>
            <a:gdLst/>
            <a:ahLst/>
            <a:cxnLst/>
            <a:rect l="l" t="t" r="r" b="b"/>
            <a:pathLst>
              <a:path w="5640080" h="5520908">
                <a:moveTo>
                  <a:pt x="0" y="0"/>
                </a:moveTo>
                <a:lnTo>
                  <a:pt x="5640081" y="0"/>
                </a:lnTo>
                <a:lnTo>
                  <a:pt x="5640081" y="5520908"/>
                </a:lnTo>
                <a:lnTo>
                  <a:pt x="0" y="55209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73569" t="-49437" r="-173895" b="-9990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8250829" y="2086450"/>
            <a:ext cx="8445746" cy="6471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42019" b="1" dirty="0">
                <a:solidFill>
                  <a:srgbClr val="06A71E"/>
                </a:solidFill>
                <a:latin typeface="Heading Now 31-38 Bold"/>
                <a:ea typeface="Heading Now 31-38 Bold"/>
                <a:cs typeface="Heading Now 31-38 Bold"/>
                <a:sym typeface="Heading Now 31-38 Bold"/>
              </a:rPr>
              <a:t>PLUTO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519409" y="1945659"/>
            <a:ext cx="5908586" cy="679696"/>
            <a:chOff x="0" y="0"/>
            <a:chExt cx="1556171" cy="1790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56171" cy="179015"/>
            </a:xfrm>
            <a:custGeom>
              <a:avLst/>
              <a:gdLst/>
              <a:ahLst/>
              <a:cxnLst/>
              <a:rect l="l" t="t" r="r" b="b"/>
              <a:pathLst>
                <a:path w="1556171" h="179015">
                  <a:moveTo>
                    <a:pt x="89507" y="0"/>
                  </a:moveTo>
                  <a:lnTo>
                    <a:pt x="1466663" y="0"/>
                  </a:lnTo>
                  <a:cubicBezTo>
                    <a:pt x="1490402" y="0"/>
                    <a:pt x="1513169" y="9430"/>
                    <a:pt x="1529955" y="26216"/>
                  </a:cubicBezTo>
                  <a:cubicBezTo>
                    <a:pt x="1546741" y="43002"/>
                    <a:pt x="1556171" y="65768"/>
                    <a:pt x="1556171" y="89507"/>
                  </a:cubicBezTo>
                  <a:lnTo>
                    <a:pt x="1556171" y="89507"/>
                  </a:lnTo>
                  <a:cubicBezTo>
                    <a:pt x="1556171" y="113246"/>
                    <a:pt x="1546741" y="136013"/>
                    <a:pt x="1529955" y="152799"/>
                  </a:cubicBezTo>
                  <a:cubicBezTo>
                    <a:pt x="1513169" y="169584"/>
                    <a:pt x="1490402" y="179015"/>
                    <a:pt x="1466663" y="179015"/>
                  </a:cubicBezTo>
                  <a:lnTo>
                    <a:pt x="89507" y="179015"/>
                  </a:lnTo>
                  <a:cubicBezTo>
                    <a:pt x="65768" y="179015"/>
                    <a:pt x="43002" y="169584"/>
                    <a:pt x="26216" y="152799"/>
                  </a:cubicBezTo>
                  <a:cubicBezTo>
                    <a:pt x="9430" y="136013"/>
                    <a:pt x="0" y="113246"/>
                    <a:pt x="0" y="89507"/>
                  </a:cubicBezTo>
                  <a:lnTo>
                    <a:pt x="0" y="89507"/>
                  </a:lnTo>
                  <a:cubicBezTo>
                    <a:pt x="0" y="65768"/>
                    <a:pt x="9430" y="43002"/>
                    <a:pt x="26216" y="26216"/>
                  </a:cubicBezTo>
                  <a:cubicBezTo>
                    <a:pt x="43002" y="9430"/>
                    <a:pt x="65768" y="0"/>
                    <a:pt x="89507" y="0"/>
                  </a:cubicBezTo>
                  <a:close/>
                </a:path>
              </a:pathLst>
            </a:custGeom>
            <a:ln w="19050" cap="rnd">
              <a:solidFill>
                <a:srgbClr val="2F7146"/>
              </a:soli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556171" cy="2361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/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813286" y="2067385"/>
            <a:ext cx="5320832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3000" spc="-87">
                <a:solidFill>
                  <a:srgbClr val="2F7146"/>
                </a:solidFill>
                <a:latin typeface="Poppins"/>
                <a:ea typeface="Poppins"/>
                <a:cs typeface="Poppins"/>
                <a:sym typeface="Poppins"/>
              </a:rPr>
              <a:t>Entra 21 | Inteligência Artificial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226653" y="7895571"/>
            <a:ext cx="6494098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3000" spc="-87">
                <a:solidFill>
                  <a:srgbClr val="2F7146"/>
                </a:solidFill>
                <a:latin typeface="Poppins"/>
                <a:ea typeface="Poppins"/>
                <a:cs typeface="Poppins"/>
                <a:sym typeface="Poppins"/>
              </a:rPr>
              <a:t>Assistente financeiro inteligente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-3149280" y="-3627963"/>
            <a:ext cx="9803875" cy="9985563"/>
            <a:chOff x="0" y="0"/>
            <a:chExt cx="13071833" cy="13314084"/>
          </a:xfrm>
        </p:grpSpPr>
        <p:sp>
          <p:nvSpPr>
            <p:cNvPr id="11" name="Freeform 11"/>
            <p:cNvSpPr/>
            <p:nvPr/>
          </p:nvSpPr>
          <p:spPr>
            <a:xfrm rot="-6515280" flipH="1" flipV="1">
              <a:off x="1231607" y="1545277"/>
              <a:ext cx="10608620" cy="10223529"/>
            </a:xfrm>
            <a:custGeom>
              <a:avLst/>
              <a:gdLst/>
              <a:ahLst/>
              <a:cxnLst/>
              <a:rect l="l" t="t" r="r" b="b"/>
              <a:pathLst>
                <a:path w="10608620" h="10223529">
                  <a:moveTo>
                    <a:pt x="10608619" y="10223529"/>
                  </a:moveTo>
                  <a:lnTo>
                    <a:pt x="0" y="10223529"/>
                  </a:lnTo>
                  <a:lnTo>
                    <a:pt x="0" y="0"/>
                  </a:lnTo>
                  <a:lnTo>
                    <a:pt x="10608619" y="0"/>
                  </a:lnTo>
                  <a:lnTo>
                    <a:pt x="10608619" y="10223529"/>
                  </a:lnTo>
                  <a:close/>
                </a:path>
              </a:pathLst>
            </a:custGeom>
            <a:blipFill>
              <a:blip>
                <a:alphaModFix amt="16799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Freeform 12"/>
            <p:cNvSpPr/>
            <p:nvPr/>
          </p:nvSpPr>
          <p:spPr>
            <a:xfrm rot="-5461396" flipH="1" flipV="1">
              <a:off x="2994359" y="3239936"/>
              <a:ext cx="10172048" cy="9802805"/>
            </a:xfrm>
            <a:custGeom>
              <a:avLst/>
              <a:gdLst/>
              <a:ahLst/>
              <a:cxnLst/>
              <a:rect l="l" t="t" r="r" b="b"/>
              <a:pathLst>
                <a:path w="10172048" h="9802805">
                  <a:moveTo>
                    <a:pt x="10172047" y="9802805"/>
                  </a:moveTo>
                  <a:lnTo>
                    <a:pt x="0" y="9802805"/>
                  </a:lnTo>
                  <a:lnTo>
                    <a:pt x="0" y="0"/>
                  </a:lnTo>
                  <a:lnTo>
                    <a:pt x="10172047" y="0"/>
                  </a:lnTo>
                  <a:lnTo>
                    <a:pt x="10172047" y="9802805"/>
                  </a:lnTo>
                  <a:close/>
                </a:path>
              </a:pathLst>
            </a:custGeom>
            <a:blipFill>
              <a:blip>
                <a:alphaModFix amt="167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D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1820529" y="1428438"/>
            <a:ext cx="21929059" cy="6162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39999" b="1" dirty="0">
                <a:solidFill>
                  <a:srgbClr val="06A71E">
                    <a:alpha val="33725"/>
                  </a:srgbClr>
                </a:solidFill>
                <a:latin typeface="Heading Now 31-38 Bold"/>
                <a:ea typeface="Heading Now 31-38 Bold"/>
                <a:cs typeface="Heading Now 31-38 Bold"/>
                <a:sym typeface="Heading Now 31-38 Bold"/>
              </a:rPr>
              <a:t>INTEGRANTES</a:t>
            </a:r>
          </a:p>
        </p:txBody>
      </p:sp>
      <p:sp>
        <p:nvSpPr>
          <p:cNvPr id="3" name="Freeform 3"/>
          <p:cNvSpPr/>
          <p:nvPr/>
        </p:nvSpPr>
        <p:spPr>
          <a:xfrm flipH="1">
            <a:off x="3152633" y="2296015"/>
            <a:ext cx="11982733" cy="7990985"/>
          </a:xfrm>
          <a:custGeom>
            <a:avLst/>
            <a:gdLst/>
            <a:ahLst/>
            <a:cxnLst/>
            <a:rect l="l" t="t" r="r" b="b"/>
            <a:pathLst>
              <a:path w="11982733" h="7990985">
                <a:moveTo>
                  <a:pt x="11982734" y="0"/>
                </a:moveTo>
                <a:lnTo>
                  <a:pt x="0" y="0"/>
                </a:lnTo>
                <a:lnTo>
                  <a:pt x="0" y="7990985"/>
                </a:lnTo>
                <a:lnTo>
                  <a:pt x="11982734" y="7990985"/>
                </a:lnTo>
                <a:lnTo>
                  <a:pt x="1198273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 flipH="1">
            <a:off x="11835847" y="6389533"/>
            <a:ext cx="3269604" cy="2403159"/>
          </a:xfrm>
          <a:custGeom>
            <a:avLst/>
            <a:gdLst/>
            <a:ahLst/>
            <a:cxnLst/>
            <a:rect l="l" t="t" r="r" b="b"/>
            <a:pathLst>
              <a:path w="3269604" h="2403159">
                <a:moveTo>
                  <a:pt x="3269605" y="0"/>
                </a:moveTo>
                <a:lnTo>
                  <a:pt x="0" y="0"/>
                </a:lnTo>
                <a:lnTo>
                  <a:pt x="0" y="2403159"/>
                </a:lnTo>
                <a:lnTo>
                  <a:pt x="3269605" y="2403159"/>
                </a:lnTo>
                <a:lnTo>
                  <a:pt x="3269605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8002226" y="1259873"/>
            <a:ext cx="3589131" cy="2189370"/>
          </a:xfrm>
          <a:custGeom>
            <a:avLst/>
            <a:gdLst/>
            <a:ahLst/>
            <a:cxnLst/>
            <a:rect l="l" t="t" r="r" b="b"/>
            <a:pathLst>
              <a:path w="3589131" h="2189370">
                <a:moveTo>
                  <a:pt x="0" y="0"/>
                </a:moveTo>
                <a:lnTo>
                  <a:pt x="3589131" y="0"/>
                </a:lnTo>
                <a:lnTo>
                  <a:pt x="3589131" y="2189369"/>
                </a:lnTo>
                <a:lnTo>
                  <a:pt x="0" y="21893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12904581" y="1694531"/>
            <a:ext cx="3461360" cy="2803701"/>
          </a:xfrm>
          <a:custGeom>
            <a:avLst/>
            <a:gdLst/>
            <a:ahLst/>
            <a:cxnLst/>
            <a:rect l="l" t="t" r="r" b="b"/>
            <a:pathLst>
              <a:path w="3461360" h="2803701">
                <a:moveTo>
                  <a:pt x="0" y="0"/>
                </a:moveTo>
                <a:lnTo>
                  <a:pt x="3461360" y="0"/>
                </a:lnTo>
                <a:lnTo>
                  <a:pt x="3461360" y="2803701"/>
                </a:lnTo>
                <a:lnTo>
                  <a:pt x="0" y="28037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 flipH="1" flipV="1">
            <a:off x="4316719" y="6598292"/>
            <a:ext cx="3249513" cy="2225916"/>
          </a:xfrm>
          <a:custGeom>
            <a:avLst/>
            <a:gdLst/>
            <a:ahLst/>
            <a:cxnLst/>
            <a:rect l="l" t="t" r="r" b="b"/>
            <a:pathLst>
              <a:path w="3249513" h="2225916">
                <a:moveTo>
                  <a:pt x="3249513" y="2225916"/>
                </a:moveTo>
                <a:lnTo>
                  <a:pt x="0" y="2225916"/>
                </a:lnTo>
                <a:lnTo>
                  <a:pt x="0" y="0"/>
                </a:lnTo>
                <a:lnTo>
                  <a:pt x="3249513" y="0"/>
                </a:lnTo>
                <a:lnTo>
                  <a:pt x="3249513" y="222591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 flipH="1">
            <a:off x="2082441" y="1572919"/>
            <a:ext cx="3249513" cy="2225916"/>
          </a:xfrm>
          <a:custGeom>
            <a:avLst/>
            <a:gdLst/>
            <a:ahLst/>
            <a:cxnLst/>
            <a:rect l="l" t="t" r="r" b="b"/>
            <a:pathLst>
              <a:path w="3249513" h="2225916">
                <a:moveTo>
                  <a:pt x="3249512" y="0"/>
                </a:moveTo>
                <a:lnTo>
                  <a:pt x="0" y="0"/>
                </a:lnTo>
                <a:lnTo>
                  <a:pt x="0" y="2225916"/>
                </a:lnTo>
                <a:lnTo>
                  <a:pt x="3249512" y="2225916"/>
                </a:lnTo>
                <a:lnTo>
                  <a:pt x="324951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12315918" y="7311240"/>
            <a:ext cx="2393284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Bianca Junkes Rech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573246" y="7147192"/>
            <a:ext cx="2736459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Victória Eloah Schreiner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494923" y="2346844"/>
            <a:ext cx="2424549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Luan Patrick Rudolf 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346746" y="2623069"/>
            <a:ext cx="2724911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Gabriel Pavesi Corrêa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27427" y="1674522"/>
            <a:ext cx="3292882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26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Felipe Heitor Schmidt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653772" y="8035140"/>
            <a:ext cx="2575406" cy="230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1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Analista de Soluções AI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51565" y="8141820"/>
            <a:ext cx="2321989" cy="230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1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AI &amp; Backend | Líder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520468" y="2508769"/>
            <a:ext cx="2552647" cy="230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1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Frontend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D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885620">
            <a:off x="10523053" y="-1068175"/>
            <a:ext cx="9356560" cy="13286761"/>
            <a:chOff x="0" y="0"/>
            <a:chExt cx="2464279" cy="34993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64279" cy="3499394"/>
            </a:xfrm>
            <a:custGeom>
              <a:avLst/>
              <a:gdLst/>
              <a:ahLst/>
              <a:cxnLst/>
              <a:rect l="l" t="t" r="r" b="b"/>
              <a:pathLst>
                <a:path w="2464279" h="3499394">
                  <a:moveTo>
                    <a:pt x="0" y="0"/>
                  </a:moveTo>
                  <a:lnTo>
                    <a:pt x="2464279" y="0"/>
                  </a:lnTo>
                  <a:lnTo>
                    <a:pt x="2464279" y="3499394"/>
                  </a:lnTo>
                  <a:lnTo>
                    <a:pt x="0" y="3499394"/>
                  </a:lnTo>
                  <a:close/>
                </a:path>
              </a:pathLst>
            </a:custGeom>
            <a:solidFill>
              <a:srgbClr val="06A71E">
                <a:alpha val="30980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2464279" cy="35184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892460">
            <a:off x="14324823" y="3277688"/>
            <a:ext cx="2908068" cy="6386806"/>
          </a:xfrm>
          <a:custGeom>
            <a:avLst/>
            <a:gdLst/>
            <a:ahLst/>
            <a:cxnLst/>
            <a:rect l="l" t="t" r="r" b="b"/>
            <a:pathLst>
              <a:path w="2908068" h="6386806">
                <a:moveTo>
                  <a:pt x="0" y="0"/>
                </a:moveTo>
                <a:lnTo>
                  <a:pt x="2908068" y="0"/>
                </a:lnTo>
                <a:lnTo>
                  <a:pt x="2908068" y="6386806"/>
                </a:lnTo>
                <a:lnTo>
                  <a:pt x="0" y="63868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 rot="892460">
            <a:off x="11604778" y="576904"/>
            <a:ext cx="2935450" cy="6374569"/>
          </a:xfrm>
          <a:custGeom>
            <a:avLst/>
            <a:gdLst/>
            <a:ahLst/>
            <a:cxnLst/>
            <a:rect l="l" t="t" r="r" b="b"/>
            <a:pathLst>
              <a:path w="2935450" h="6374569">
                <a:moveTo>
                  <a:pt x="0" y="0"/>
                </a:moveTo>
                <a:lnTo>
                  <a:pt x="2935449" y="0"/>
                </a:lnTo>
                <a:lnTo>
                  <a:pt x="2935449" y="6374569"/>
                </a:lnTo>
                <a:lnTo>
                  <a:pt x="0" y="63745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 rot="892460">
            <a:off x="12621384" y="9722734"/>
            <a:ext cx="2908068" cy="6386806"/>
          </a:xfrm>
          <a:custGeom>
            <a:avLst/>
            <a:gdLst/>
            <a:ahLst/>
            <a:cxnLst/>
            <a:rect l="l" t="t" r="r" b="b"/>
            <a:pathLst>
              <a:path w="2908068" h="6386806">
                <a:moveTo>
                  <a:pt x="0" y="0"/>
                </a:moveTo>
                <a:lnTo>
                  <a:pt x="2908069" y="0"/>
                </a:lnTo>
                <a:lnTo>
                  <a:pt x="2908069" y="6386806"/>
                </a:lnTo>
                <a:lnTo>
                  <a:pt x="0" y="63868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 rot="892460">
            <a:off x="9901339" y="7021949"/>
            <a:ext cx="2935450" cy="6374569"/>
          </a:xfrm>
          <a:custGeom>
            <a:avLst/>
            <a:gdLst/>
            <a:ahLst/>
            <a:cxnLst/>
            <a:rect l="l" t="t" r="r" b="b"/>
            <a:pathLst>
              <a:path w="2935450" h="6374569">
                <a:moveTo>
                  <a:pt x="0" y="0"/>
                </a:moveTo>
                <a:lnTo>
                  <a:pt x="2935449" y="0"/>
                </a:lnTo>
                <a:lnTo>
                  <a:pt x="2935449" y="6374569"/>
                </a:lnTo>
                <a:lnTo>
                  <a:pt x="0" y="63745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 rot="892460">
            <a:off x="16025804" y="-3118036"/>
            <a:ext cx="2908068" cy="6386806"/>
          </a:xfrm>
          <a:custGeom>
            <a:avLst/>
            <a:gdLst/>
            <a:ahLst/>
            <a:cxnLst/>
            <a:rect l="l" t="t" r="r" b="b"/>
            <a:pathLst>
              <a:path w="2908068" h="6386806">
                <a:moveTo>
                  <a:pt x="0" y="0"/>
                </a:moveTo>
                <a:lnTo>
                  <a:pt x="2908068" y="0"/>
                </a:lnTo>
                <a:lnTo>
                  <a:pt x="2908068" y="6386806"/>
                </a:lnTo>
                <a:lnTo>
                  <a:pt x="0" y="63868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 rot="892460">
            <a:off x="13305758" y="-5818820"/>
            <a:ext cx="2935450" cy="6374569"/>
          </a:xfrm>
          <a:custGeom>
            <a:avLst/>
            <a:gdLst/>
            <a:ahLst/>
            <a:cxnLst/>
            <a:rect l="l" t="t" r="r" b="b"/>
            <a:pathLst>
              <a:path w="2935450" h="6374569">
                <a:moveTo>
                  <a:pt x="0" y="0"/>
                </a:moveTo>
                <a:lnTo>
                  <a:pt x="2935450" y="0"/>
                </a:lnTo>
                <a:lnTo>
                  <a:pt x="2935450" y="6374569"/>
                </a:lnTo>
                <a:lnTo>
                  <a:pt x="0" y="63745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TextBox 11"/>
          <p:cNvSpPr txBox="1"/>
          <p:nvPr/>
        </p:nvSpPr>
        <p:spPr>
          <a:xfrm>
            <a:off x="1028700" y="988694"/>
            <a:ext cx="8500306" cy="4002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en-US" sz="26000" b="1">
                <a:solidFill>
                  <a:srgbClr val="06A71E"/>
                </a:solidFill>
                <a:latin typeface="Heading Now 31-38 Bold"/>
                <a:ea typeface="Heading Now 31-38 Bold"/>
                <a:cs typeface="Heading Now 31-38 Bold"/>
                <a:sym typeface="Heading Now 31-38 Bold"/>
              </a:rPr>
              <a:t>O DESAFIO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47750" y="5114925"/>
            <a:ext cx="8115300" cy="1485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3199">
                <a:solidFill>
                  <a:srgbClr val="2F7146"/>
                </a:solidFill>
                <a:latin typeface="Poppins"/>
                <a:ea typeface="Poppins"/>
                <a:cs typeface="Poppins"/>
                <a:sym typeface="Poppins"/>
              </a:rPr>
              <a:t>A dificuldade em </a:t>
            </a:r>
            <a:r>
              <a:rPr lang="en-US" sz="3199" b="1">
                <a:solidFill>
                  <a:srgbClr val="06A71E"/>
                </a:solidFill>
                <a:latin typeface="Poppins Bold"/>
                <a:ea typeface="Poppins Bold"/>
                <a:cs typeface="Poppins Bold"/>
                <a:sym typeface="Poppins Bold"/>
              </a:rPr>
              <a:t>controlar e organizar os gastos pessoais</a:t>
            </a:r>
            <a:r>
              <a:rPr lang="en-US" sz="3199">
                <a:solidFill>
                  <a:srgbClr val="2F7146"/>
                </a:solidFill>
                <a:latin typeface="Poppins"/>
                <a:ea typeface="Poppins"/>
                <a:cs typeface="Poppins"/>
                <a:sym typeface="Poppins"/>
              </a:rPr>
              <a:t> pode levar à perda de controle sobre o próprio dinheiro.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6920251"/>
            <a:ext cx="8134350" cy="197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3199" b="1">
                <a:solidFill>
                  <a:srgbClr val="06A71E"/>
                </a:solidFill>
                <a:latin typeface="Poppins Bold"/>
                <a:ea typeface="Poppins Bold"/>
                <a:cs typeface="Poppins Bold"/>
                <a:sym typeface="Poppins Bold"/>
              </a:rPr>
              <a:t>48%</a:t>
            </a:r>
            <a:r>
              <a:rPr lang="en-US" sz="3199">
                <a:solidFill>
                  <a:srgbClr val="2F7146"/>
                </a:solidFill>
                <a:latin typeface="Poppins"/>
                <a:ea typeface="Poppins"/>
                <a:cs typeface="Poppins"/>
                <a:sym typeface="Poppins"/>
              </a:rPr>
              <a:t> dos brasileiros não controlam o próprio orçamento, e </a:t>
            </a:r>
            <a:r>
              <a:rPr lang="en-US" sz="3199" b="1">
                <a:solidFill>
                  <a:srgbClr val="06A71E"/>
                </a:solidFill>
                <a:latin typeface="Poppins Bold"/>
                <a:ea typeface="Poppins Bold"/>
                <a:cs typeface="Poppins Bold"/>
                <a:sym typeface="Poppins Bold"/>
              </a:rPr>
              <a:t>37%</a:t>
            </a:r>
            <a:r>
              <a:rPr lang="en-US" sz="3199">
                <a:solidFill>
                  <a:srgbClr val="2F7146"/>
                </a:solidFill>
                <a:latin typeface="Poppins"/>
                <a:ea typeface="Poppins"/>
                <a:cs typeface="Poppins"/>
                <a:sym typeface="Poppins"/>
              </a:rPr>
              <a:t> dos inadimplentes não controlam suas contas e gastos.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D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715001" y="990600"/>
            <a:ext cx="11544300" cy="3231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1000" b="1" dirty="0">
                <a:solidFill>
                  <a:srgbClr val="06A71E"/>
                </a:solidFill>
                <a:latin typeface="Heading Now 31-38 Bold"/>
                <a:ea typeface="Heading Now 31-38 Bold"/>
                <a:cs typeface="Heading Now 31-38 Bold"/>
                <a:sym typeface="Heading Now 31-38 Bold"/>
              </a:rPr>
              <a:t>O QUE É O PLUTO?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823487" y="4650568"/>
            <a:ext cx="10781144" cy="1485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3200" spc="-92">
                <a:solidFill>
                  <a:srgbClr val="2F7146"/>
                </a:solidFill>
                <a:latin typeface="Poppins"/>
                <a:ea typeface="Poppins"/>
                <a:cs typeface="Poppins"/>
                <a:sym typeface="Poppins"/>
              </a:rPr>
              <a:t>O Pluto é um </a:t>
            </a:r>
            <a:r>
              <a:rPr lang="en-US" sz="3200" b="1" spc="-92">
                <a:solidFill>
                  <a:srgbClr val="06A71E"/>
                </a:solidFill>
                <a:latin typeface="Poppins Bold"/>
                <a:ea typeface="Poppins Bold"/>
                <a:cs typeface="Poppins Bold"/>
                <a:sym typeface="Poppins Bold"/>
              </a:rPr>
              <a:t>assistente inteligente</a:t>
            </a:r>
            <a:r>
              <a:rPr lang="en-US" sz="3200" spc="-92">
                <a:solidFill>
                  <a:srgbClr val="2F7146"/>
                </a:solidFill>
                <a:latin typeface="Poppins"/>
                <a:ea typeface="Poppins"/>
                <a:cs typeface="Poppins"/>
                <a:sym typeface="Poppins"/>
              </a:rPr>
              <a:t> de controle financeiro pessoal que utiliza </a:t>
            </a:r>
            <a:r>
              <a:rPr lang="en-US" sz="3200" b="1" spc="-92">
                <a:solidFill>
                  <a:srgbClr val="06A71E"/>
                </a:solidFill>
                <a:latin typeface="Poppins Bold"/>
                <a:ea typeface="Poppins Bold"/>
                <a:cs typeface="Poppins Bold"/>
                <a:sym typeface="Poppins Bold"/>
              </a:rPr>
              <a:t>Inteligência Artificial</a:t>
            </a:r>
            <a:r>
              <a:rPr lang="en-US" sz="3200" spc="-92">
                <a:solidFill>
                  <a:srgbClr val="2F7146"/>
                </a:solidFill>
                <a:latin typeface="Poppins"/>
                <a:ea typeface="Poppins"/>
                <a:cs typeface="Poppins"/>
                <a:sym typeface="Poppins"/>
              </a:rPr>
              <a:t> para </a:t>
            </a:r>
            <a:r>
              <a:rPr lang="en-US" sz="3200" b="1" spc="-92">
                <a:solidFill>
                  <a:srgbClr val="06A71E"/>
                </a:solidFill>
                <a:latin typeface="Poppins Bold"/>
                <a:ea typeface="Poppins Bold"/>
                <a:cs typeface="Poppins Bold"/>
                <a:sym typeface="Poppins Bold"/>
              </a:rPr>
              <a:t>registrar, organizar e analisar gastos</a:t>
            </a:r>
            <a:r>
              <a:rPr lang="en-US" sz="3200" spc="-92">
                <a:solidFill>
                  <a:srgbClr val="2F7146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23487" y="6550156"/>
            <a:ext cx="10781144" cy="1485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3200" spc="-92">
                <a:solidFill>
                  <a:srgbClr val="2F7146"/>
                </a:solidFill>
                <a:latin typeface="Poppins"/>
                <a:ea typeface="Poppins"/>
                <a:cs typeface="Poppins"/>
                <a:sym typeface="Poppins"/>
              </a:rPr>
              <a:t>Integrado ao Telegram, permite </a:t>
            </a:r>
            <a:r>
              <a:rPr lang="en-US" sz="3200" b="1" spc="-92">
                <a:solidFill>
                  <a:srgbClr val="06A71E"/>
                </a:solidFill>
                <a:latin typeface="Poppins Bold"/>
                <a:ea typeface="Poppins Bold"/>
                <a:cs typeface="Poppins Bold"/>
                <a:sym typeface="Poppins Bold"/>
              </a:rPr>
              <a:t>registrar despesas por texto ou imagem</a:t>
            </a:r>
            <a:r>
              <a:rPr lang="en-US" sz="3200" spc="-92">
                <a:solidFill>
                  <a:srgbClr val="2F7146"/>
                </a:solidFill>
                <a:latin typeface="Poppins"/>
                <a:ea typeface="Poppins"/>
                <a:cs typeface="Poppins"/>
                <a:sym typeface="Poppins"/>
              </a:rPr>
              <a:t>, criando um </a:t>
            </a:r>
            <a:r>
              <a:rPr lang="en-US" sz="3200" b="1" spc="-92">
                <a:solidFill>
                  <a:srgbClr val="06A71E"/>
                </a:solidFill>
                <a:latin typeface="Poppins Bold"/>
                <a:ea typeface="Poppins Bold"/>
                <a:cs typeface="Poppins Bold"/>
                <a:sym typeface="Poppins Bold"/>
              </a:rPr>
              <a:t>histórico de consumo</a:t>
            </a:r>
            <a:r>
              <a:rPr lang="en-US" sz="3200" spc="-92">
                <a:solidFill>
                  <a:srgbClr val="2F7146"/>
                </a:solidFill>
                <a:latin typeface="Poppins"/>
                <a:ea typeface="Poppins"/>
                <a:cs typeface="Poppins"/>
                <a:sym typeface="Poppins"/>
              </a:rPr>
              <a:t> que facilita a análise dos hábitos financeiros do usuário.</a:t>
            </a:r>
          </a:p>
        </p:txBody>
      </p:sp>
      <p:sp>
        <p:nvSpPr>
          <p:cNvPr id="5" name="Freeform 5"/>
          <p:cNvSpPr/>
          <p:nvPr/>
        </p:nvSpPr>
        <p:spPr>
          <a:xfrm>
            <a:off x="-575283" y="4679143"/>
            <a:ext cx="5722085" cy="5607857"/>
          </a:xfrm>
          <a:custGeom>
            <a:avLst/>
            <a:gdLst/>
            <a:ahLst/>
            <a:cxnLst/>
            <a:rect l="l" t="t" r="r" b="b"/>
            <a:pathLst>
              <a:path w="5722085" h="5607857">
                <a:moveTo>
                  <a:pt x="0" y="0"/>
                </a:moveTo>
                <a:lnTo>
                  <a:pt x="5722085" y="0"/>
                </a:lnTo>
                <a:lnTo>
                  <a:pt x="5722085" y="5607857"/>
                </a:lnTo>
                <a:lnTo>
                  <a:pt x="0" y="56078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4548" t="-25198" r="-28607" b="-31076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6" name="Group 6"/>
          <p:cNvGrpSpPr/>
          <p:nvPr/>
        </p:nvGrpSpPr>
        <p:grpSpPr>
          <a:xfrm>
            <a:off x="-3149280" y="-3627963"/>
            <a:ext cx="9803875" cy="9985563"/>
            <a:chOff x="0" y="0"/>
            <a:chExt cx="13071833" cy="13314084"/>
          </a:xfrm>
        </p:grpSpPr>
        <p:sp>
          <p:nvSpPr>
            <p:cNvPr id="7" name="Freeform 7"/>
            <p:cNvSpPr/>
            <p:nvPr/>
          </p:nvSpPr>
          <p:spPr>
            <a:xfrm rot="-6515280" flipH="1" flipV="1">
              <a:off x="1231607" y="1545277"/>
              <a:ext cx="10608620" cy="10223529"/>
            </a:xfrm>
            <a:custGeom>
              <a:avLst/>
              <a:gdLst/>
              <a:ahLst/>
              <a:cxnLst/>
              <a:rect l="l" t="t" r="r" b="b"/>
              <a:pathLst>
                <a:path w="10608620" h="10223529">
                  <a:moveTo>
                    <a:pt x="10608619" y="10223529"/>
                  </a:moveTo>
                  <a:lnTo>
                    <a:pt x="0" y="10223529"/>
                  </a:lnTo>
                  <a:lnTo>
                    <a:pt x="0" y="0"/>
                  </a:lnTo>
                  <a:lnTo>
                    <a:pt x="10608619" y="0"/>
                  </a:lnTo>
                  <a:lnTo>
                    <a:pt x="10608619" y="10223529"/>
                  </a:lnTo>
                  <a:close/>
                </a:path>
              </a:pathLst>
            </a:custGeom>
            <a:blipFill>
              <a:blip>
                <a:alphaModFix amt="167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 rot="-5461396" flipH="1" flipV="1">
              <a:off x="2994359" y="3239936"/>
              <a:ext cx="10172048" cy="9802805"/>
            </a:xfrm>
            <a:custGeom>
              <a:avLst/>
              <a:gdLst/>
              <a:ahLst/>
              <a:cxnLst/>
              <a:rect l="l" t="t" r="r" b="b"/>
              <a:pathLst>
                <a:path w="10172048" h="9802805">
                  <a:moveTo>
                    <a:pt x="10172047" y="9802805"/>
                  </a:moveTo>
                  <a:lnTo>
                    <a:pt x="0" y="9802805"/>
                  </a:lnTo>
                  <a:lnTo>
                    <a:pt x="0" y="0"/>
                  </a:lnTo>
                  <a:lnTo>
                    <a:pt x="10172047" y="0"/>
                  </a:lnTo>
                  <a:lnTo>
                    <a:pt x="10172047" y="9802805"/>
                  </a:lnTo>
                  <a:close/>
                </a:path>
              </a:pathLst>
            </a:custGeom>
            <a:blipFill>
              <a:blip>
                <a:alphaModFix amt="16799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Freeform 9"/>
          <p:cNvSpPr/>
          <p:nvPr/>
        </p:nvSpPr>
        <p:spPr>
          <a:xfrm flipV="1">
            <a:off x="8250829" y="3846999"/>
            <a:ext cx="13512763" cy="11473564"/>
          </a:xfrm>
          <a:custGeom>
            <a:avLst/>
            <a:gdLst/>
            <a:ahLst/>
            <a:cxnLst/>
            <a:rect l="l" t="t" r="r" b="b"/>
            <a:pathLst>
              <a:path w="13512763" h="11473564">
                <a:moveTo>
                  <a:pt x="0" y="11473564"/>
                </a:moveTo>
                <a:lnTo>
                  <a:pt x="13512762" y="11473564"/>
                </a:lnTo>
                <a:lnTo>
                  <a:pt x="13512762" y="0"/>
                </a:lnTo>
                <a:lnTo>
                  <a:pt x="0" y="0"/>
                </a:lnTo>
                <a:lnTo>
                  <a:pt x="0" y="11473564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D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1878059" y="5201350"/>
            <a:ext cx="9334180" cy="6113888"/>
          </a:xfrm>
          <a:custGeom>
            <a:avLst/>
            <a:gdLst/>
            <a:ahLst/>
            <a:cxnLst/>
            <a:rect l="l" t="t" r="r" b="b"/>
            <a:pathLst>
              <a:path w="9334180" h="6113888">
                <a:moveTo>
                  <a:pt x="9334180" y="0"/>
                </a:moveTo>
                <a:lnTo>
                  <a:pt x="0" y="0"/>
                </a:lnTo>
                <a:lnTo>
                  <a:pt x="0" y="6113888"/>
                </a:lnTo>
                <a:lnTo>
                  <a:pt x="9334180" y="6113888"/>
                </a:lnTo>
                <a:lnTo>
                  <a:pt x="9334180" y="0"/>
                </a:lnTo>
                <a:close/>
              </a:path>
            </a:pathLst>
          </a:custGeom>
          <a:blipFill>
            <a:blip>
              <a:alphaModFix amt="3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254788" y="4431112"/>
            <a:ext cx="3958294" cy="4827188"/>
          </a:xfrm>
          <a:custGeom>
            <a:avLst/>
            <a:gdLst/>
            <a:ahLst/>
            <a:cxnLst/>
            <a:rect l="l" t="t" r="r" b="b"/>
            <a:pathLst>
              <a:path w="3958294" h="4827188">
                <a:moveTo>
                  <a:pt x="0" y="0"/>
                </a:moveTo>
                <a:lnTo>
                  <a:pt x="3958294" y="0"/>
                </a:lnTo>
                <a:lnTo>
                  <a:pt x="3958294" y="4827188"/>
                </a:lnTo>
                <a:lnTo>
                  <a:pt x="0" y="48271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1028700" y="962642"/>
            <a:ext cx="16230600" cy="323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20973" b="1">
                <a:solidFill>
                  <a:srgbClr val="06A71E"/>
                </a:solidFill>
                <a:latin typeface="Heading Now 31-38 Bold"/>
                <a:ea typeface="Heading Now 31-38 Bold"/>
                <a:cs typeface="Heading Now 31-38 Bold"/>
                <a:sym typeface="Heading Now 31-38 Bold"/>
              </a:rPr>
              <a:t>ONDE O PLUTO ENTRA?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08211" y="4493833"/>
            <a:ext cx="10467721" cy="1477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3200">
                <a:solidFill>
                  <a:srgbClr val="2F7146"/>
                </a:solidFill>
                <a:latin typeface="Poppins"/>
                <a:ea typeface="Poppins"/>
                <a:cs typeface="Poppins"/>
                <a:sym typeface="Poppins"/>
              </a:rPr>
              <a:t>O Pluto transforma os registros do dia a dia em um </a:t>
            </a:r>
            <a:r>
              <a:rPr lang="en-US" sz="3200" b="1">
                <a:solidFill>
                  <a:srgbClr val="06A71E"/>
                </a:solidFill>
                <a:latin typeface="Poppins Bold"/>
                <a:ea typeface="Poppins Bold"/>
                <a:cs typeface="Poppins Bold"/>
                <a:sym typeface="Poppins Bold"/>
              </a:rPr>
              <a:t>histórico de consumo</a:t>
            </a:r>
            <a:r>
              <a:rPr lang="en-US" sz="3200">
                <a:solidFill>
                  <a:srgbClr val="2F7146"/>
                </a:solidFill>
                <a:latin typeface="Poppins"/>
                <a:ea typeface="Poppins"/>
                <a:cs typeface="Poppins"/>
                <a:sym typeface="Poppins"/>
              </a:rPr>
              <a:t>, permitindo identificar hábitos e padrões de compra.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08211" y="6286184"/>
            <a:ext cx="10467721" cy="1969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3200">
                <a:solidFill>
                  <a:srgbClr val="2F7146"/>
                </a:solidFill>
                <a:latin typeface="Poppins"/>
                <a:ea typeface="Poppins"/>
                <a:cs typeface="Poppins"/>
                <a:sym typeface="Poppins"/>
              </a:rPr>
              <a:t>A partir dessas informações, a Inteligência Artificial pode </a:t>
            </a:r>
            <a:r>
              <a:rPr lang="en-US" sz="3200" b="1">
                <a:solidFill>
                  <a:srgbClr val="06A71E"/>
                </a:solidFill>
                <a:latin typeface="Poppins Bold"/>
                <a:ea typeface="Poppins Bold"/>
                <a:cs typeface="Poppins Bold"/>
                <a:sym typeface="Poppins Bold"/>
              </a:rPr>
              <a:t>gerar insights e sugestões personalizadas para compras futuras</a:t>
            </a:r>
            <a:r>
              <a:rPr lang="en-US" sz="3200">
                <a:solidFill>
                  <a:srgbClr val="2F7146"/>
                </a:solidFill>
                <a:latin typeface="Poppins"/>
                <a:ea typeface="Poppins"/>
                <a:cs typeface="Poppins"/>
                <a:sym typeface="Poppins"/>
              </a:rPr>
              <a:t>, auxiliando o usuário na tomada de decisões mais conscientes.</a:t>
            </a:r>
          </a:p>
        </p:txBody>
      </p:sp>
      <p:sp>
        <p:nvSpPr>
          <p:cNvPr id="7" name="Freeform 7"/>
          <p:cNvSpPr/>
          <p:nvPr/>
        </p:nvSpPr>
        <p:spPr>
          <a:xfrm rot="-5400000" flipH="1">
            <a:off x="11424257" y="-58020"/>
            <a:ext cx="7629036" cy="7352104"/>
          </a:xfrm>
          <a:custGeom>
            <a:avLst/>
            <a:gdLst/>
            <a:ahLst/>
            <a:cxnLst/>
            <a:rect l="l" t="t" r="r" b="b"/>
            <a:pathLst>
              <a:path w="7629036" h="7352104">
                <a:moveTo>
                  <a:pt x="7629036" y="0"/>
                </a:moveTo>
                <a:lnTo>
                  <a:pt x="0" y="0"/>
                </a:lnTo>
                <a:lnTo>
                  <a:pt x="0" y="7352104"/>
                </a:lnTo>
                <a:lnTo>
                  <a:pt x="7629036" y="7352104"/>
                </a:lnTo>
                <a:lnTo>
                  <a:pt x="7629036" y="0"/>
                </a:lnTo>
                <a:close/>
              </a:path>
            </a:pathLst>
          </a:custGeom>
          <a:blipFill>
            <a:blip>
              <a:alphaModFix amt="168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 rot="-4400662" flipH="1">
            <a:off x="12397700" y="-1036335"/>
            <a:ext cx="7956465" cy="7667647"/>
          </a:xfrm>
          <a:custGeom>
            <a:avLst/>
            <a:gdLst/>
            <a:ahLst/>
            <a:cxnLst/>
            <a:rect l="l" t="t" r="r" b="b"/>
            <a:pathLst>
              <a:path w="7956465" h="7667647">
                <a:moveTo>
                  <a:pt x="7956465" y="0"/>
                </a:moveTo>
                <a:lnTo>
                  <a:pt x="0" y="0"/>
                </a:lnTo>
                <a:lnTo>
                  <a:pt x="0" y="7667647"/>
                </a:lnTo>
                <a:lnTo>
                  <a:pt x="7956465" y="7667647"/>
                </a:lnTo>
                <a:lnTo>
                  <a:pt x="7956465" y="0"/>
                </a:lnTo>
                <a:close/>
              </a:path>
            </a:pathLst>
          </a:custGeom>
          <a:blipFill>
            <a:blip>
              <a:alphaModFix amt="168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D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 rot="-5400000" flipH="1">
            <a:off x="11424257" y="-58020"/>
            <a:ext cx="7629036" cy="7352104"/>
          </a:xfrm>
          <a:custGeom>
            <a:avLst/>
            <a:gdLst/>
            <a:ahLst/>
            <a:cxnLst/>
            <a:rect l="l" t="t" r="r" b="b"/>
            <a:pathLst>
              <a:path w="7629036" h="7352104">
                <a:moveTo>
                  <a:pt x="7629036" y="0"/>
                </a:moveTo>
                <a:lnTo>
                  <a:pt x="0" y="0"/>
                </a:lnTo>
                <a:lnTo>
                  <a:pt x="0" y="7352104"/>
                </a:lnTo>
                <a:lnTo>
                  <a:pt x="7629036" y="7352104"/>
                </a:lnTo>
                <a:lnTo>
                  <a:pt x="7629036" y="0"/>
                </a:lnTo>
                <a:close/>
              </a:path>
            </a:pathLst>
          </a:custGeom>
          <a:blipFill>
            <a:blip>
              <a:alphaModFix amt="168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 rot="-4400662" flipH="1">
            <a:off x="12397700" y="-1036335"/>
            <a:ext cx="7956465" cy="7667647"/>
          </a:xfrm>
          <a:custGeom>
            <a:avLst/>
            <a:gdLst/>
            <a:ahLst/>
            <a:cxnLst/>
            <a:rect l="l" t="t" r="r" b="b"/>
            <a:pathLst>
              <a:path w="7956465" h="7667647">
                <a:moveTo>
                  <a:pt x="7956465" y="0"/>
                </a:moveTo>
                <a:lnTo>
                  <a:pt x="0" y="0"/>
                </a:lnTo>
                <a:lnTo>
                  <a:pt x="0" y="7667647"/>
                </a:lnTo>
                <a:lnTo>
                  <a:pt x="7956465" y="7667647"/>
                </a:lnTo>
                <a:lnTo>
                  <a:pt x="7956465" y="0"/>
                </a:lnTo>
                <a:close/>
              </a:path>
            </a:pathLst>
          </a:custGeom>
          <a:blipFill>
            <a:blip>
              <a:alphaModFix amt="168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1865438" y="2725969"/>
            <a:ext cx="2711136" cy="2711136"/>
          </a:xfrm>
          <a:custGeom>
            <a:avLst/>
            <a:gdLst/>
            <a:ahLst/>
            <a:cxnLst/>
            <a:rect l="l" t="t" r="r" b="b"/>
            <a:pathLst>
              <a:path w="2711136" h="2711136">
                <a:moveTo>
                  <a:pt x="0" y="0"/>
                </a:moveTo>
                <a:lnTo>
                  <a:pt x="2711136" y="0"/>
                </a:lnTo>
                <a:lnTo>
                  <a:pt x="2711136" y="2711136"/>
                </a:lnTo>
                <a:lnTo>
                  <a:pt x="0" y="271113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 rot="5606675">
            <a:off x="4245417" y="2390220"/>
            <a:ext cx="1329288" cy="759245"/>
          </a:xfrm>
          <a:custGeom>
            <a:avLst/>
            <a:gdLst/>
            <a:ahLst/>
            <a:cxnLst/>
            <a:rect l="l" t="t" r="r" b="b"/>
            <a:pathLst>
              <a:path w="1329288" h="759245">
                <a:moveTo>
                  <a:pt x="0" y="0"/>
                </a:moveTo>
                <a:lnTo>
                  <a:pt x="1329287" y="0"/>
                </a:lnTo>
                <a:lnTo>
                  <a:pt x="1329287" y="759245"/>
                </a:lnTo>
                <a:lnTo>
                  <a:pt x="0" y="7592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2006285" y="1569240"/>
            <a:ext cx="2429442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 b="1" spc="-92">
                <a:solidFill>
                  <a:srgbClr val="06A71E"/>
                </a:solidFill>
                <a:latin typeface="Poppins Bold"/>
                <a:ea typeface="Poppins Bold"/>
                <a:cs typeface="Poppins Bold"/>
                <a:sym typeface="Poppins Bold"/>
              </a:rPr>
              <a:t>Acesse pelo Telegram</a:t>
            </a:r>
          </a:p>
        </p:txBody>
      </p:sp>
      <p:sp>
        <p:nvSpPr>
          <p:cNvPr id="9" name="Freeform 9"/>
          <p:cNvSpPr/>
          <p:nvPr/>
        </p:nvSpPr>
        <p:spPr>
          <a:xfrm flipH="1">
            <a:off x="-1878059" y="5201350"/>
            <a:ext cx="9334180" cy="6113888"/>
          </a:xfrm>
          <a:custGeom>
            <a:avLst/>
            <a:gdLst/>
            <a:ahLst/>
            <a:cxnLst/>
            <a:rect l="l" t="t" r="r" b="b"/>
            <a:pathLst>
              <a:path w="9334180" h="6113888">
                <a:moveTo>
                  <a:pt x="9334180" y="0"/>
                </a:moveTo>
                <a:lnTo>
                  <a:pt x="0" y="0"/>
                </a:lnTo>
                <a:lnTo>
                  <a:pt x="0" y="6113888"/>
                </a:lnTo>
                <a:lnTo>
                  <a:pt x="9334180" y="6113888"/>
                </a:lnTo>
                <a:lnTo>
                  <a:pt x="9334180" y="0"/>
                </a:lnTo>
                <a:close/>
              </a:path>
            </a:pathLst>
          </a:custGeom>
          <a:blipFill>
            <a:blip>
              <a:alphaModFix amt="37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10" name="copy_A824BC20-01C5-4BC4-9188-7A14AA570884">
            <a:hlinkClick r:id="" action="ppaction://media"/>
            <a:extLst>
              <a:ext uri="{FF2B5EF4-FFF2-40B4-BE49-F238E27FC236}">
                <a16:creationId xmlns:a16="http://schemas.microsoft.com/office/drawing/2014/main" id="{E0FA8164-0524-3378-43A5-F310ADE9970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224728" y="1052158"/>
            <a:ext cx="3838543" cy="8298384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7143952" y="936458"/>
            <a:ext cx="4084974" cy="8422627"/>
          </a:xfrm>
          <a:custGeom>
            <a:avLst/>
            <a:gdLst/>
            <a:ahLst/>
            <a:cxnLst/>
            <a:rect l="l" t="t" r="r" b="b"/>
            <a:pathLst>
              <a:path w="4084974" h="8422627">
                <a:moveTo>
                  <a:pt x="0" y="0"/>
                </a:moveTo>
                <a:lnTo>
                  <a:pt x="4084974" y="0"/>
                </a:lnTo>
                <a:lnTo>
                  <a:pt x="4084974" y="8422628"/>
                </a:lnTo>
                <a:lnTo>
                  <a:pt x="0" y="842262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85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D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12036513" y="5143500"/>
            <a:ext cx="4597542" cy="4114800"/>
          </a:xfrm>
          <a:custGeom>
            <a:avLst/>
            <a:gdLst/>
            <a:ahLst/>
            <a:cxnLst/>
            <a:rect l="l" t="t" r="r" b="b"/>
            <a:pathLst>
              <a:path w="4597542" h="4114800">
                <a:moveTo>
                  <a:pt x="0" y="4114800"/>
                </a:moveTo>
                <a:lnTo>
                  <a:pt x="4597542" y="4114800"/>
                </a:lnTo>
                <a:lnTo>
                  <a:pt x="459754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1028700" y="1000125"/>
            <a:ext cx="16230600" cy="2768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18000" b="1">
                <a:solidFill>
                  <a:srgbClr val="06A71E"/>
                </a:solidFill>
                <a:latin typeface="Heading Now 31-38 Bold"/>
                <a:ea typeface="Heading Now 31-38 Bold"/>
                <a:cs typeface="Heading Now 31-38 Bold"/>
                <a:sym typeface="Heading Now 31-38 Bold"/>
              </a:rPr>
              <a:t>PRINCIPAIS TECNOLOGIAS</a:t>
            </a:r>
          </a:p>
        </p:txBody>
      </p:sp>
      <p:sp>
        <p:nvSpPr>
          <p:cNvPr id="4" name="Freeform 4"/>
          <p:cNvSpPr/>
          <p:nvPr/>
        </p:nvSpPr>
        <p:spPr>
          <a:xfrm flipH="1">
            <a:off x="-1878059" y="5201350"/>
            <a:ext cx="9334180" cy="6113888"/>
          </a:xfrm>
          <a:custGeom>
            <a:avLst/>
            <a:gdLst/>
            <a:ahLst/>
            <a:cxnLst/>
            <a:rect l="l" t="t" r="r" b="b"/>
            <a:pathLst>
              <a:path w="9334180" h="6113888">
                <a:moveTo>
                  <a:pt x="9334180" y="0"/>
                </a:moveTo>
                <a:lnTo>
                  <a:pt x="0" y="0"/>
                </a:lnTo>
                <a:lnTo>
                  <a:pt x="0" y="6113888"/>
                </a:lnTo>
                <a:lnTo>
                  <a:pt x="9334180" y="6113888"/>
                </a:lnTo>
                <a:lnTo>
                  <a:pt x="9334180" y="0"/>
                </a:lnTo>
                <a:close/>
              </a:path>
            </a:pathLst>
          </a:custGeom>
          <a:blipFill>
            <a:blip>
              <a:alphaModFix amt="3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5" name="Group 5"/>
          <p:cNvGrpSpPr/>
          <p:nvPr/>
        </p:nvGrpSpPr>
        <p:grpSpPr>
          <a:xfrm>
            <a:off x="1729615" y="4284871"/>
            <a:ext cx="9504960" cy="4659036"/>
            <a:chOff x="0" y="-9525"/>
            <a:chExt cx="12673279" cy="6212047"/>
          </a:xfrm>
        </p:grpSpPr>
        <p:sp>
          <p:nvSpPr>
            <p:cNvPr id="6" name="TextBox 6"/>
            <p:cNvSpPr txBox="1"/>
            <p:nvPr/>
          </p:nvSpPr>
          <p:spPr>
            <a:xfrm>
              <a:off x="405503" y="-9525"/>
              <a:ext cx="5467518" cy="861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/>
              <a:r>
                <a:rPr lang="en-US" sz="4200" b="1">
                  <a:solidFill>
                    <a:srgbClr val="06A71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BACKEND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031876"/>
              <a:ext cx="5124528" cy="51706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777243" lvl="1" indent="-388622" algn="l">
                <a:buFont typeface="Arial"/>
                <a:buChar char="•"/>
              </a:pPr>
              <a:r>
                <a:rPr lang="en-US" sz="3600">
                  <a:solidFill>
                    <a:srgbClr val="2F7146"/>
                  </a:solidFill>
                  <a:latin typeface="Poppins"/>
                  <a:ea typeface="Poppins"/>
                  <a:cs typeface="Poppins"/>
                  <a:sym typeface="Poppins"/>
                </a:rPr>
                <a:t>Python</a:t>
              </a:r>
            </a:p>
            <a:p>
              <a:pPr marL="777243" lvl="1" indent="-388622" algn="l">
                <a:buFont typeface="Arial"/>
                <a:buChar char="•"/>
              </a:pPr>
              <a:r>
                <a:rPr lang="en-US" sz="3600">
                  <a:solidFill>
                    <a:srgbClr val="2F7146"/>
                  </a:solidFill>
                  <a:latin typeface="Poppins"/>
                  <a:ea typeface="Poppins"/>
                  <a:cs typeface="Poppins"/>
                  <a:sym typeface="Poppins"/>
                </a:rPr>
                <a:t>FastAPI </a:t>
              </a:r>
            </a:p>
            <a:p>
              <a:pPr marL="777243" lvl="1" indent="-388622" algn="l">
                <a:buFont typeface="Arial"/>
                <a:buChar char="•"/>
              </a:pPr>
              <a:r>
                <a:rPr lang="en-US" sz="3600">
                  <a:solidFill>
                    <a:srgbClr val="2F7146"/>
                  </a:solidFill>
                  <a:latin typeface="Poppins"/>
                  <a:ea typeface="Poppins"/>
                  <a:cs typeface="Poppins"/>
                  <a:sym typeface="Poppins"/>
                </a:rPr>
                <a:t>Uvicorn </a:t>
              </a:r>
            </a:p>
            <a:p>
              <a:pPr marL="777243" lvl="1" indent="-388622" algn="l">
                <a:buFont typeface="Arial"/>
                <a:buChar char="•"/>
              </a:pPr>
              <a:r>
                <a:rPr lang="en-US" sz="3600">
                  <a:solidFill>
                    <a:srgbClr val="2F7146"/>
                  </a:solidFill>
                  <a:latin typeface="Poppins"/>
                  <a:ea typeface="Poppins"/>
                  <a:cs typeface="Poppins"/>
                  <a:sym typeface="Poppins"/>
                </a:rPr>
                <a:t>Telegram Bot </a:t>
              </a:r>
            </a:p>
            <a:p>
              <a:pPr marL="777243" lvl="1" indent="-388622" algn="l">
                <a:buFont typeface="Arial"/>
                <a:buChar char="•"/>
              </a:pPr>
              <a:r>
                <a:rPr lang="en-US" sz="3600">
                  <a:solidFill>
                    <a:srgbClr val="2F7146"/>
                  </a:solidFill>
                  <a:latin typeface="Poppins"/>
                  <a:ea typeface="Poppins"/>
                  <a:cs typeface="Poppins"/>
                  <a:sym typeface="Poppins"/>
                </a:rPr>
                <a:t>pandas</a:t>
              </a:r>
            </a:p>
            <a:p>
              <a:pPr marL="777243" lvl="1" indent="-388622" algn="l">
                <a:buFont typeface="Arial"/>
                <a:buChar char="•"/>
              </a:pPr>
              <a:r>
                <a:rPr lang="en-US" sz="3600">
                  <a:solidFill>
                    <a:srgbClr val="2F7146"/>
                  </a:solidFill>
                  <a:latin typeface="Poppins"/>
                  <a:ea typeface="Poppins"/>
                  <a:cs typeface="Poppins"/>
                  <a:sym typeface="Poppins"/>
                </a:rPr>
                <a:t>Gemini API</a:t>
              </a:r>
            </a:p>
            <a:p>
              <a:pPr marL="777243" lvl="1" indent="-388622" algn="l">
                <a:buFont typeface="Arial"/>
                <a:buChar char="•"/>
              </a:pPr>
              <a:r>
                <a:rPr lang="en-US" sz="3600">
                  <a:solidFill>
                    <a:srgbClr val="2F7146"/>
                  </a:solidFill>
                  <a:latin typeface="Poppins"/>
                  <a:ea typeface="Poppins"/>
                  <a:cs typeface="Poppins"/>
                  <a:sym typeface="Poppins"/>
                </a:rPr>
                <a:t>Groq API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240524" y="11811"/>
              <a:ext cx="5467518" cy="861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/>
              <a:r>
                <a:rPr lang="en-US" sz="4200" b="1">
                  <a:solidFill>
                    <a:srgbClr val="06A71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FRONTEND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759084" y="1121851"/>
              <a:ext cx="5124528" cy="14773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777243" lvl="1" indent="-388622" algn="l">
                <a:buFont typeface="Arial"/>
                <a:buChar char="•"/>
              </a:pPr>
              <a:r>
                <a:rPr lang="en-US" sz="3600">
                  <a:solidFill>
                    <a:srgbClr val="2F7146"/>
                  </a:solidFill>
                  <a:latin typeface="Poppins"/>
                  <a:ea typeface="Poppins"/>
                  <a:cs typeface="Poppins"/>
                  <a:sym typeface="Poppins"/>
                </a:rPr>
                <a:t>JavaScript</a:t>
              </a:r>
            </a:p>
            <a:p>
              <a:pPr marL="777243" lvl="1" indent="-388622" algn="l">
                <a:buFont typeface="Arial"/>
                <a:buChar char="•"/>
              </a:pPr>
              <a:r>
                <a:rPr lang="en-US" sz="3600">
                  <a:solidFill>
                    <a:srgbClr val="2F7146"/>
                  </a:solidFill>
                  <a:latin typeface="Poppins"/>
                  <a:ea typeface="Poppins"/>
                  <a:cs typeface="Poppins"/>
                  <a:sym typeface="Poppins"/>
                </a:rPr>
                <a:t>HTML5 / CSS3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240524" y="3459989"/>
              <a:ext cx="6432755" cy="861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/>
              <a:r>
                <a:rPr lang="en-US" sz="4200" b="1">
                  <a:solidFill>
                    <a:srgbClr val="06A71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BANCO DE DADOS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759084" y="4460876"/>
              <a:ext cx="5124528" cy="14773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777243" lvl="1" indent="-388622" algn="l">
                <a:buFont typeface="Arial"/>
                <a:buChar char="•"/>
              </a:pPr>
              <a:r>
                <a:rPr lang="en-US" sz="3600">
                  <a:solidFill>
                    <a:srgbClr val="2F7146"/>
                  </a:solidFill>
                  <a:latin typeface="Poppins"/>
                  <a:ea typeface="Poppins"/>
                  <a:cs typeface="Poppins"/>
                  <a:sym typeface="Poppins"/>
                </a:rPr>
                <a:t>PostgreSQL </a:t>
              </a:r>
            </a:p>
            <a:p>
              <a:pPr marL="777243" lvl="1" indent="-388622" algn="l">
                <a:buFont typeface="Arial"/>
                <a:buChar char="•"/>
              </a:pPr>
              <a:r>
                <a:rPr lang="en-US" sz="3600">
                  <a:solidFill>
                    <a:srgbClr val="2F7146"/>
                  </a:solidFill>
                  <a:latin typeface="Poppins"/>
                  <a:ea typeface="Poppins"/>
                  <a:cs typeface="Poppins"/>
                  <a:sym typeface="Poppins"/>
                </a:rPr>
                <a:t>Supabase</a:t>
              </a:r>
            </a:p>
          </p:txBody>
        </p:sp>
      </p:grpSp>
      <p:sp>
        <p:nvSpPr>
          <p:cNvPr id="12" name="Freeform 12"/>
          <p:cNvSpPr/>
          <p:nvPr/>
        </p:nvSpPr>
        <p:spPr>
          <a:xfrm rot="-5400000" flipH="1">
            <a:off x="11424257" y="-58020"/>
            <a:ext cx="7629036" cy="7352104"/>
          </a:xfrm>
          <a:custGeom>
            <a:avLst/>
            <a:gdLst/>
            <a:ahLst/>
            <a:cxnLst/>
            <a:rect l="l" t="t" r="r" b="b"/>
            <a:pathLst>
              <a:path w="7629036" h="7352104">
                <a:moveTo>
                  <a:pt x="7629036" y="0"/>
                </a:moveTo>
                <a:lnTo>
                  <a:pt x="0" y="0"/>
                </a:lnTo>
                <a:lnTo>
                  <a:pt x="0" y="7352104"/>
                </a:lnTo>
                <a:lnTo>
                  <a:pt x="7629036" y="7352104"/>
                </a:lnTo>
                <a:lnTo>
                  <a:pt x="7629036" y="0"/>
                </a:lnTo>
                <a:close/>
              </a:path>
            </a:pathLst>
          </a:custGeom>
          <a:blipFill>
            <a:blip>
              <a:alphaModFix amt="168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 rot="-4400662" flipH="1">
            <a:off x="12397700" y="-1036335"/>
            <a:ext cx="7956465" cy="7667647"/>
          </a:xfrm>
          <a:custGeom>
            <a:avLst/>
            <a:gdLst/>
            <a:ahLst/>
            <a:cxnLst/>
            <a:rect l="l" t="t" r="r" b="b"/>
            <a:pathLst>
              <a:path w="7956465" h="7667647">
                <a:moveTo>
                  <a:pt x="7956465" y="0"/>
                </a:moveTo>
                <a:lnTo>
                  <a:pt x="0" y="0"/>
                </a:lnTo>
                <a:lnTo>
                  <a:pt x="0" y="7667647"/>
                </a:lnTo>
                <a:lnTo>
                  <a:pt x="7956465" y="7667647"/>
                </a:lnTo>
                <a:lnTo>
                  <a:pt x="7956465" y="0"/>
                </a:lnTo>
                <a:close/>
              </a:path>
            </a:pathLst>
          </a:custGeom>
          <a:blipFill>
            <a:blip>
              <a:alphaModFix amt="168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D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149280" y="-3627963"/>
            <a:ext cx="9803875" cy="9985563"/>
            <a:chOff x="0" y="0"/>
            <a:chExt cx="13071833" cy="13314084"/>
          </a:xfrm>
        </p:grpSpPr>
        <p:sp>
          <p:nvSpPr>
            <p:cNvPr id="3" name="Freeform 3"/>
            <p:cNvSpPr/>
            <p:nvPr/>
          </p:nvSpPr>
          <p:spPr>
            <a:xfrm rot="-6515280" flipH="1" flipV="1">
              <a:off x="1231607" y="1545277"/>
              <a:ext cx="10608620" cy="10223529"/>
            </a:xfrm>
            <a:custGeom>
              <a:avLst/>
              <a:gdLst/>
              <a:ahLst/>
              <a:cxnLst/>
              <a:rect l="l" t="t" r="r" b="b"/>
              <a:pathLst>
                <a:path w="10608620" h="10223529">
                  <a:moveTo>
                    <a:pt x="10608619" y="10223529"/>
                  </a:moveTo>
                  <a:lnTo>
                    <a:pt x="0" y="10223529"/>
                  </a:lnTo>
                  <a:lnTo>
                    <a:pt x="0" y="0"/>
                  </a:lnTo>
                  <a:lnTo>
                    <a:pt x="10608619" y="0"/>
                  </a:lnTo>
                  <a:lnTo>
                    <a:pt x="10608619" y="10223529"/>
                  </a:lnTo>
                  <a:close/>
                </a:path>
              </a:pathLst>
            </a:custGeom>
            <a:blipFill>
              <a:blip>
                <a:alphaModFix amt="16799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Freeform 4"/>
            <p:cNvSpPr/>
            <p:nvPr/>
          </p:nvSpPr>
          <p:spPr>
            <a:xfrm rot="-5461396" flipH="1" flipV="1">
              <a:off x="2994359" y="3239936"/>
              <a:ext cx="10172048" cy="9802805"/>
            </a:xfrm>
            <a:custGeom>
              <a:avLst/>
              <a:gdLst/>
              <a:ahLst/>
              <a:cxnLst/>
              <a:rect l="l" t="t" r="r" b="b"/>
              <a:pathLst>
                <a:path w="10172048" h="9802805">
                  <a:moveTo>
                    <a:pt x="10172047" y="9802805"/>
                  </a:moveTo>
                  <a:lnTo>
                    <a:pt x="0" y="9802805"/>
                  </a:lnTo>
                  <a:lnTo>
                    <a:pt x="0" y="0"/>
                  </a:lnTo>
                  <a:lnTo>
                    <a:pt x="10172047" y="0"/>
                  </a:lnTo>
                  <a:lnTo>
                    <a:pt x="10172047" y="9802805"/>
                  </a:lnTo>
                  <a:close/>
                </a:path>
              </a:pathLst>
            </a:custGeom>
            <a:blipFill>
              <a:blip>
                <a:alphaModFix amt="167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" name="Freeform 5"/>
          <p:cNvSpPr/>
          <p:nvPr/>
        </p:nvSpPr>
        <p:spPr>
          <a:xfrm flipV="1">
            <a:off x="8250829" y="3846999"/>
            <a:ext cx="13512763" cy="11473564"/>
          </a:xfrm>
          <a:custGeom>
            <a:avLst/>
            <a:gdLst/>
            <a:ahLst/>
            <a:cxnLst/>
            <a:rect l="l" t="t" r="r" b="b"/>
            <a:pathLst>
              <a:path w="13512763" h="11473564">
                <a:moveTo>
                  <a:pt x="0" y="11473564"/>
                </a:moveTo>
                <a:lnTo>
                  <a:pt x="13512762" y="11473564"/>
                </a:lnTo>
                <a:lnTo>
                  <a:pt x="13512762" y="0"/>
                </a:lnTo>
                <a:lnTo>
                  <a:pt x="0" y="0"/>
                </a:lnTo>
                <a:lnTo>
                  <a:pt x="0" y="11473564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TextBox 6"/>
          <p:cNvSpPr txBox="1"/>
          <p:nvPr/>
        </p:nvSpPr>
        <p:spPr>
          <a:xfrm>
            <a:off x="1028700" y="1318647"/>
            <a:ext cx="16230600" cy="5527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35000" b="1" spc="420" dirty="0">
                <a:solidFill>
                  <a:srgbClr val="06A71E"/>
                </a:solidFill>
                <a:latin typeface="Heading Now 31-38 Bold"/>
                <a:ea typeface="Heading Now 31-38 Bold"/>
                <a:cs typeface="Heading Now 31-38 Bold"/>
                <a:sym typeface="Heading Now 31-38 Bold"/>
              </a:rPr>
              <a:t>OBRIGADO!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6654595" y="4813885"/>
            <a:ext cx="5083098" cy="7097661"/>
            <a:chOff x="0" y="0"/>
            <a:chExt cx="1338758" cy="18693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38758" cy="1869343"/>
            </a:xfrm>
            <a:prstGeom prst="roundRect">
              <a:avLst/>
            </a:prstGeom>
            <a:solidFill>
              <a:srgbClr val="25252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1338758" cy="1888393"/>
            </a:xfrm>
            <a:prstGeom prst="round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6484751" y="4696748"/>
            <a:ext cx="5422786" cy="11181002"/>
          </a:xfrm>
          <a:custGeom>
            <a:avLst/>
            <a:gdLst/>
            <a:ahLst/>
            <a:cxnLst/>
            <a:rect l="l" t="t" r="r" b="b"/>
            <a:pathLst>
              <a:path w="5422786" h="11181002">
                <a:moveTo>
                  <a:pt x="0" y="0"/>
                </a:moveTo>
                <a:lnTo>
                  <a:pt x="5422786" y="0"/>
                </a:lnTo>
                <a:lnTo>
                  <a:pt x="5422786" y="11181001"/>
                </a:lnTo>
                <a:lnTo>
                  <a:pt x="0" y="111810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1" name="Group 11"/>
          <p:cNvGrpSpPr/>
          <p:nvPr/>
        </p:nvGrpSpPr>
        <p:grpSpPr>
          <a:xfrm>
            <a:off x="6322438" y="5662582"/>
            <a:ext cx="5747412" cy="1390035"/>
            <a:chOff x="0" y="0"/>
            <a:chExt cx="1513722" cy="366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13722" cy="366100"/>
            </a:xfrm>
            <a:prstGeom prst="roundRect">
              <a:avLst/>
            </a:prstGeom>
            <a:solidFill>
              <a:srgbClr val="3A3E35">
                <a:alpha val="55686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1513722" cy="385150"/>
            </a:xfrm>
            <a:prstGeom prst="roundRect">
              <a:avLst/>
            </a:prstGeom>
          </p:spPr>
          <p:txBody>
            <a:bodyPr lIns="50800" tIns="50800" rIns="50800" bIns="50800" rtlCol="0" anchor="ctr"/>
            <a:lstStyle/>
            <a:p>
              <a:pPr algn="ctr"/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830311" y="5848313"/>
            <a:ext cx="6627378" cy="1390035"/>
            <a:chOff x="0" y="0"/>
            <a:chExt cx="1745482" cy="3661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745482" cy="366100"/>
            </a:xfrm>
            <a:prstGeom prst="roundRect">
              <a:avLst/>
            </a:prstGeom>
            <a:solidFill>
              <a:srgbClr val="3A3E35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1745482" cy="385150"/>
            </a:xfrm>
            <a:prstGeom prst="roundRect">
              <a:avLst/>
            </a:prstGeom>
          </p:spPr>
          <p:txBody>
            <a:bodyPr lIns="50800" tIns="50800" rIns="50800" bIns="50800" rtlCol="0" anchor="ctr"/>
            <a:lstStyle/>
            <a:p>
              <a:pPr algn="ctr"/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195560" y="6130188"/>
            <a:ext cx="813782" cy="826286"/>
            <a:chOff x="0" y="0"/>
            <a:chExt cx="1085043" cy="1101714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1085043" cy="1101714"/>
              <a:chOff x="0" y="0"/>
              <a:chExt cx="214329" cy="217623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214329" cy="217623"/>
              </a:xfrm>
              <a:custGeom>
                <a:avLst/>
                <a:gdLst/>
                <a:ahLst/>
                <a:cxnLst/>
                <a:rect l="l" t="t" r="r" b="b"/>
                <a:pathLst>
                  <a:path w="214329" h="217623">
                    <a:moveTo>
                      <a:pt x="107165" y="0"/>
                    </a:moveTo>
                    <a:lnTo>
                      <a:pt x="107165" y="0"/>
                    </a:lnTo>
                    <a:cubicBezTo>
                      <a:pt x="135587" y="0"/>
                      <a:pt x="162844" y="11291"/>
                      <a:pt x="182942" y="31388"/>
                    </a:cubicBezTo>
                    <a:cubicBezTo>
                      <a:pt x="203039" y="51485"/>
                      <a:pt x="214329" y="78743"/>
                      <a:pt x="214329" y="107165"/>
                    </a:cubicBezTo>
                    <a:lnTo>
                      <a:pt x="214329" y="110458"/>
                    </a:lnTo>
                    <a:cubicBezTo>
                      <a:pt x="214329" y="138880"/>
                      <a:pt x="203039" y="166137"/>
                      <a:pt x="182942" y="186235"/>
                    </a:cubicBezTo>
                    <a:cubicBezTo>
                      <a:pt x="162844" y="206332"/>
                      <a:pt x="135587" y="217623"/>
                      <a:pt x="107165" y="217623"/>
                    </a:cubicBezTo>
                    <a:lnTo>
                      <a:pt x="107165" y="217623"/>
                    </a:lnTo>
                    <a:cubicBezTo>
                      <a:pt x="78743" y="217623"/>
                      <a:pt x="51485" y="206332"/>
                      <a:pt x="31388" y="186235"/>
                    </a:cubicBezTo>
                    <a:cubicBezTo>
                      <a:pt x="11291" y="166137"/>
                      <a:pt x="0" y="138880"/>
                      <a:pt x="0" y="110458"/>
                    </a:cubicBezTo>
                    <a:lnTo>
                      <a:pt x="0" y="107165"/>
                    </a:lnTo>
                    <a:cubicBezTo>
                      <a:pt x="0" y="78743"/>
                      <a:pt x="11291" y="51485"/>
                      <a:pt x="31388" y="31388"/>
                    </a:cubicBezTo>
                    <a:cubicBezTo>
                      <a:pt x="51485" y="11291"/>
                      <a:pt x="78743" y="0"/>
                      <a:pt x="107165" y="0"/>
                    </a:cubicBezTo>
                    <a:close/>
                  </a:path>
                </a:pathLst>
              </a:custGeom>
              <a:solidFill>
                <a:srgbClr val="1F201A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19050"/>
                <a:ext cx="214329" cy="23667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165405" y="181709"/>
              <a:ext cx="754234" cy="738297"/>
            </a:xfrm>
            <a:custGeom>
              <a:avLst/>
              <a:gdLst/>
              <a:ahLst/>
              <a:cxnLst/>
              <a:rect l="l" t="t" r="r" b="b"/>
              <a:pathLst>
                <a:path w="754234" h="738297">
                  <a:moveTo>
                    <a:pt x="0" y="0"/>
                  </a:moveTo>
                  <a:lnTo>
                    <a:pt x="754233" y="0"/>
                  </a:lnTo>
                  <a:lnTo>
                    <a:pt x="754233" y="738297"/>
                  </a:lnTo>
                  <a:lnTo>
                    <a:pt x="0" y="738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73569" t="-49437" r="-173895" b="-9990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2" name="Freeform 22"/>
          <p:cNvSpPr/>
          <p:nvPr/>
        </p:nvSpPr>
        <p:spPr>
          <a:xfrm>
            <a:off x="7995393" y="7541713"/>
            <a:ext cx="2401502" cy="2401502"/>
          </a:xfrm>
          <a:custGeom>
            <a:avLst/>
            <a:gdLst/>
            <a:ahLst/>
            <a:cxnLst/>
            <a:rect l="l" t="t" r="r" b="b"/>
            <a:pathLst>
              <a:path w="2401502" h="2401502">
                <a:moveTo>
                  <a:pt x="0" y="0"/>
                </a:moveTo>
                <a:lnTo>
                  <a:pt x="2401502" y="0"/>
                </a:lnTo>
                <a:lnTo>
                  <a:pt x="2401502" y="2401503"/>
                </a:lnTo>
                <a:lnTo>
                  <a:pt x="0" y="240150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3" name="Freeform 23"/>
          <p:cNvSpPr/>
          <p:nvPr/>
        </p:nvSpPr>
        <p:spPr>
          <a:xfrm>
            <a:off x="1057531" y="8759116"/>
            <a:ext cx="2307827" cy="998368"/>
          </a:xfrm>
          <a:custGeom>
            <a:avLst/>
            <a:gdLst/>
            <a:ahLst/>
            <a:cxnLst/>
            <a:rect l="l" t="t" r="r" b="b"/>
            <a:pathLst>
              <a:path w="2307827" h="998368">
                <a:moveTo>
                  <a:pt x="0" y="0"/>
                </a:moveTo>
                <a:lnTo>
                  <a:pt x="2307827" y="0"/>
                </a:lnTo>
                <a:lnTo>
                  <a:pt x="2307827" y="998368"/>
                </a:lnTo>
                <a:lnTo>
                  <a:pt x="0" y="99836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-68545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4" name="Freeform 24"/>
          <p:cNvSpPr/>
          <p:nvPr/>
        </p:nvSpPr>
        <p:spPr>
          <a:xfrm>
            <a:off x="14893196" y="8969813"/>
            <a:ext cx="2366104" cy="576973"/>
          </a:xfrm>
          <a:custGeom>
            <a:avLst/>
            <a:gdLst/>
            <a:ahLst/>
            <a:cxnLst/>
            <a:rect l="l" t="t" r="r" b="b"/>
            <a:pathLst>
              <a:path w="2366104" h="576973">
                <a:moveTo>
                  <a:pt x="0" y="0"/>
                </a:moveTo>
                <a:lnTo>
                  <a:pt x="2366104" y="0"/>
                </a:lnTo>
                <a:lnTo>
                  <a:pt x="2366104" y="576974"/>
                </a:lnTo>
                <a:lnTo>
                  <a:pt x="0" y="57697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5" name="TextBox 25"/>
          <p:cNvSpPr txBox="1"/>
          <p:nvPr/>
        </p:nvSpPr>
        <p:spPr>
          <a:xfrm>
            <a:off x="2728325" y="1404372"/>
            <a:ext cx="12831351" cy="61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3999">
                <a:solidFill>
                  <a:srgbClr val="06A71E"/>
                </a:solidFill>
                <a:latin typeface="Poppins"/>
                <a:ea typeface="Poppins"/>
                <a:cs typeface="Poppins"/>
                <a:sym typeface="Poppins"/>
              </a:rPr>
              <a:t>Visite nosso stand para mais informações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154784" y="6052992"/>
            <a:ext cx="4958103" cy="984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15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Quer conhecer mais de perto o </a:t>
            </a:r>
            <a:r>
              <a:rPr lang="en-US" sz="1599" b="1">
                <a:solidFill>
                  <a:srgbClr val="06A7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Pluto</a:t>
            </a:r>
            <a:r>
              <a:rPr lang="en-US" sz="15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?</a:t>
            </a:r>
          </a:p>
          <a:p>
            <a:pPr algn="l"/>
            <a:r>
              <a:rPr lang="en-US" sz="15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Scaneie o QR Code abaixo e descubra como a </a:t>
            </a:r>
            <a:r>
              <a:rPr lang="en-US" sz="1599" b="1">
                <a:solidFill>
                  <a:srgbClr val="06A7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Inteligência Artificial</a:t>
            </a:r>
            <a:r>
              <a:rPr lang="en-US" sz="15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pode tornar o controle das suas finanças mais simples.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253</Words>
  <Application>Microsoft Office PowerPoint</Application>
  <PresentationFormat>Personalizar</PresentationFormat>
  <Paragraphs>41</Paragraphs>
  <Slides>8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6" baseType="lpstr">
      <vt:lpstr>Open Sans</vt:lpstr>
      <vt:lpstr>Poppins</vt:lpstr>
      <vt:lpstr>Arial</vt:lpstr>
      <vt:lpstr>Open Sans Bold</vt:lpstr>
      <vt:lpstr>Heading Now 31-38 Bold</vt:lpstr>
      <vt:lpstr>Poppins Bold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Pluto Entra21</dc:title>
  <cp:lastModifiedBy>Bianca Junkes Rech</cp:lastModifiedBy>
  <cp:revision>4</cp:revision>
  <dcterms:created xsi:type="dcterms:W3CDTF">2006-08-16T00:00:00Z</dcterms:created>
  <dcterms:modified xsi:type="dcterms:W3CDTF">2026-10-03T21:54:42Z</dcterms:modified>
  <dc:identifier>DAHT4ImO7dU</dc:identifier>
</cp:coreProperties>
</file>