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9E3A"/>
    <a:srgbClr val="1B3058"/>
    <a:srgbClr val="FA6C21"/>
    <a:srgbClr val="36ABCC"/>
    <a:srgbClr val="FA7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FD203-7910-407B-842B-8BA421DEC09D}" v="255" dt="2026-09-30T23:24:30.977"/>
    <p1510:client id="{EABA12F0-E49A-4371-A97C-03EAE5B2889E}" v="295" dt="2026-09-30T22:41:04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931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6E981-02A8-49BE-8E0D-0F6AB46ADBE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69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3F010-32AD-0A4A-B430-8F63D6CE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37F4C5-8829-1CD2-ECEE-5513B1559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9537D7-44E2-1189-E393-D551BF6C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79B78F-D758-8B25-A0F2-B94BB644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27FD50-AE6A-3199-1912-9D9FF89C3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73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0E64F-EAB3-4467-9298-EECD9686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7430C3-A179-A254-AB7D-A6AE80ADB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3CBEC7-3366-B448-4A07-C4952BADC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56E254-A37A-7B64-0476-370C20069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1EEF4D-C233-E580-FF95-269698C9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29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CCA80-CB96-4171-247B-E911AE949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9928A2-DA06-2880-C630-8D778A191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ADA5AF-E924-1BBE-F41C-6BCEF61CD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44D03D-4D1B-61D9-C399-EAD1225C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C9E642-8621-A0E7-9F5B-FB8F9EA17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07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9C84C-D152-8FCE-1583-1E51F77D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76DD4C-EA69-97E3-53B4-B9AA926D1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D9D0F7-F095-B5C4-2E48-CD0D3FE03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91FED3-9E7D-020E-673C-B2A57B792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041F4B-B585-142A-68F3-6A690B7E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9EBBA2-66EF-5821-63AC-36CCB7575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74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78BB5-0C2E-63CB-1A4F-6509D3C9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E312F2-F01B-A777-A2A9-159F7F68B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EBF5CC-31A9-36C9-6E56-1D256B2B1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4D524FD-2CF0-C1C2-7905-18F6C973F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3D30DB-697D-E165-B48C-942B834BA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FA7B98-81EB-F3FD-62D4-E30DAD62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10C7AF-D84F-4215-78BF-C5ABEFE4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D6D3944-0669-5999-25F8-C16C1143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38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76697-8276-D04A-5ED0-FF7FC25F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BFD64B3-252A-F463-019E-63E1D2165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1652E7-17DC-B600-57E3-71FAC5E4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9AFC5A-B976-F9CB-48F6-F114B19C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04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D1A5FD3-11E3-DFF2-C438-77701E034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0FCA82-8706-DEDE-06CF-CA135243B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622DF7-B4A4-7F9D-FE1F-1AB302E8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45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E57AC-A482-C41B-1F00-F4076EA8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938157-E4E6-A86F-E40A-AE3A25812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4DEB1C-8241-C95D-0FAD-CA1FE0CA7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39782C-D943-7BA4-AB40-0AEBEB55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853519-9CA3-5F33-9777-A35F19A5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5C9B95-3BDF-E3FB-3DD7-76A4235A8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53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4835E-D27F-6CBC-449E-D5AEB2D1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7E90C91-3876-C16B-2073-674B6FCC4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A36B13-63C4-A9A6-BCC5-78CF0D9C5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F8DD85-A197-284D-5E44-A1D11433B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901A04-12E8-C7DA-2AD5-01A576AB7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72F1AA-6D3A-5D6C-492C-BDA9DD1D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60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B2BCE-4410-F79A-8EB1-9D04568BC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FF362E-849A-6E88-09A8-5ABB0D369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011ABF-9312-9590-B59F-7B3C4FDD0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569BA5-E470-E982-4E9C-91ABD2D1D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42A5F6-4DA0-9701-3FF0-20548BB0A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12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463E6A-8B48-A8EE-E9DA-76A614A279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8B9794-20CB-D560-9A43-6D56A3D6D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EC8B7A-23E9-4D82-843F-54A7DE719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B58510-F3EB-2A32-7832-B0C153DF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D8CEF4-7B33-298B-4813-8F1B65AF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66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24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8412">
              <a:srgbClr val="74C4E9"/>
            </a:gs>
            <a:gs pos="25000">
              <a:srgbClr val="74C4E9"/>
            </a:gs>
            <a:gs pos="4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7B14C86-5FE0-17FA-8C46-998A0920D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A0B699-0B13-4A05-7D18-CB8372939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511A1D-91B2-DB8E-F54A-CD1485B83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218743-6A0A-462C-A54D-6F96BB89A435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01FB61-517C-B72C-D1D1-82E8802DA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F01D05-A322-5733-75E1-4C91AC951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1916A1-EC7D-4B8B-A1B5-22C68048DC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3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A2D679DE-D3C8-B2D3-8088-EE69FB0EBF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1000"/>
          </a:blip>
          <a:stretch>
            <a:fillRect/>
          </a:stretch>
        </p:blipFill>
        <p:spPr>
          <a:xfrm>
            <a:off x="0" y="470472"/>
            <a:ext cx="12192000" cy="5917056"/>
          </a:xfrm>
          <a:prstGeom prst="rect">
            <a:avLst/>
          </a:prstGeom>
        </p:spPr>
      </p:pic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30139537-B3E3-0965-3DAD-5E1C821BDC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77093" y="4807974"/>
            <a:ext cx="4923869" cy="401893"/>
          </a:xfrm>
        </p:spPr>
        <p:txBody>
          <a:bodyPr>
            <a:normAutofit/>
          </a:bodyPr>
          <a:lstStyle/>
          <a:p>
            <a:r>
              <a:rPr lang="pt-BR" sz="2000" dirty="0">
                <a:solidFill>
                  <a:srgbClr val="FA7022"/>
                </a:solidFill>
              </a:rPr>
              <a:t>NOVOS MERCADOS</a:t>
            </a:r>
            <a:r>
              <a:rPr lang="pt-BR" sz="2000" dirty="0"/>
              <a:t>, </a:t>
            </a:r>
            <a:r>
              <a:rPr lang="pt-BR" sz="2000" dirty="0">
                <a:solidFill>
                  <a:srgbClr val="36ABCC"/>
                </a:solidFill>
              </a:rPr>
              <a:t>MAIS OPORTUNIDADES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C6622E5-B4E7-4D91-8AD8-209CDABF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80" t="8081" r="22254" b="17963"/>
          <a:stretch>
            <a:fillRect/>
          </a:stretch>
        </p:blipFill>
        <p:spPr>
          <a:xfrm>
            <a:off x="3229978" y="558328"/>
            <a:ext cx="5732044" cy="4249646"/>
          </a:xfrm>
          <a:prstGeom prst="rect">
            <a:avLst/>
          </a:prstGeom>
          <a:noFill/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589C3717-82AA-C71F-971E-D7A1BFE35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27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sualize-this-slide full canvas image" descr="Integrantes do grupo: Gustavo Schwabe Razera, Artur Lima Kostetzer, Fabio Vinícius Lima da Silva, Alessandra Hernandes Ogeda e Lucas Gabriel Alves de Almeida, apresentados em uma composição editorial azul-marinho e dourada com mapa-múndi e conexõ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FB839E0-41AC-783F-B08B-B8ADC56FE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34" y="4149212"/>
            <a:ext cx="3741676" cy="2492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273AB94-FD15-3EC7-DBF7-68B09924A591}"/>
              </a:ext>
            </a:extLst>
          </p:cNvPr>
          <p:cNvSpPr/>
          <p:nvPr/>
        </p:nvSpPr>
        <p:spPr>
          <a:xfrm>
            <a:off x="10037619" y="0"/>
            <a:ext cx="9438968" cy="6858000"/>
          </a:xfrm>
          <a:prstGeom prst="roundRect">
            <a:avLst/>
          </a:prstGeom>
          <a:solidFill>
            <a:srgbClr val="1B305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EAEFD55-5A88-9657-BC62-D0662E79873A}"/>
              </a:ext>
            </a:extLst>
          </p:cNvPr>
          <p:cNvSpPr/>
          <p:nvPr/>
        </p:nvSpPr>
        <p:spPr>
          <a:xfrm>
            <a:off x="11265408" y="0"/>
            <a:ext cx="5878285" cy="6858000"/>
          </a:xfrm>
          <a:prstGeom prst="roundRect">
            <a:avLst/>
          </a:prstGeom>
          <a:solidFill>
            <a:srgbClr val="FA6C2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5F49976-F299-250D-4F9C-7ABA56C714C8}"/>
              </a:ext>
            </a:extLst>
          </p:cNvPr>
          <p:cNvSpPr txBox="1"/>
          <p:nvPr/>
        </p:nvSpPr>
        <p:spPr>
          <a:xfrm>
            <a:off x="1919234" y="272534"/>
            <a:ext cx="62400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Amasis MT Pro Black" panose="020F0502020204030204" pitchFamily="18" charset="0"/>
              </a:rPr>
              <a:t>O custo da instabilidade do mercado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2596C58-9D50-64D3-9AF2-FB3346622464}"/>
              </a:ext>
            </a:extLst>
          </p:cNvPr>
          <p:cNvSpPr txBox="1"/>
          <p:nvPr/>
        </p:nvSpPr>
        <p:spPr>
          <a:xfrm>
            <a:off x="1919234" y="687982"/>
            <a:ext cx="5938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Amasis MT Pro Black" panose="02040A04050005020304" pitchFamily="18" charset="0"/>
              </a:rPr>
              <a:t>Tarifas → perda de mercado → excesso de estoque → pressão sobre a produção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8BE62DA4-1B7D-745B-33EF-B48D091D8E32}"/>
              </a:ext>
            </a:extLst>
          </p:cNvPr>
          <p:cNvSpPr txBox="1"/>
          <p:nvPr/>
        </p:nvSpPr>
        <p:spPr>
          <a:xfrm>
            <a:off x="168309" y="5719256"/>
            <a:ext cx="97418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accent1">
                    <a:lumMod val="75000"/>
                  </a:schemeClr>
                </a:solidFill>
                <a:latin typeface="Amasis MT Pro Black" panose="02040A04050005020304" pitchFamily="18" charset="0"/>
              </a:rPr>
              <a:t>“O problema não é apenas perder um mercado. É não conseguir encontrar outro a tempo.”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65DC8A52-D660-AFAC-2613-5BC3B02DF365}"/>
              </a:ext>
            </a:extLst>
          </p:cNvPr>
          <p:cNvSpPr txBox="1"/>
          <p:nvPr/>
        </p:nvSpPr>
        <p:spPr>
          <a:xfrm rot="16200000">
            <a:off x="8121430" y="2911255"/>
            <a:ext cx="496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NOSSA SOLUÇÃO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D98C35B-E91A-944F-843B-2F9102656720}"/>
              </a:ext>
            </a:extLst>
          </p:cNvPr>
          <p:cNvSpPr txBox="1"/>
          <p:nvPr/>
        </p:nvSpPr>
        <p:spPr>
          <a:xfrm rot="16200000">
            <a:off x="9117198" y="2966995"/>
            <a:ext cx="553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TECNOLOGIAS USADAS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39ED71F6-0F5D-D2C7-E166-EBDBB265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217" y="1290214"/>
            <a:ext cx="9891401" cy="4376355"/>
          </a:xfrm>
          <a:prstGeom prst="rect">
            <a:avLst/>
          </a:prstGeom>
        </p:spPr>
      </p:pic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DA30B7C-CEFD-CBEB-41EE-A938A52F17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195884" y="1145402"/>
            <a:ext cx="10328204" cy="4567191"/>
          </a:xfrm>
          <a:prstGeom prst="rect">
            <a:avLst/>
          </a:prstGeom>
        </p:spPr>
      </p:pic>
      <p:pic>
        <p:nvPicPr>
          <p:cNvPr id="46" name="Ícone branco 1" descr="image-2b065d047bd6e47930c2f926c5b96c2b.jpg"/>
          <p:cNvPicPr>
            <a:picLocks noChangeAspect="1"/>
          </p:cNvPicPr>
          <p:nvPr/>
        </p:nvPicPr>
        <p:blipFill>
          <a:blip r:embed="rId5"/>
          <a:srcRect l="6836" t="11894" r="80078" b="64317"/>
          <a:stretch>
            <a:fillRect/>
          </a:stretch>
        </p:blipFill>
        <p:spPr>
          <a:xfrm>
            <a:off x="822386" y="1810749"/>
            <a:ext cx="1294382" cy="1041071"/>
          </a:xfrm>
          <a:prstGeom prst="rect">
            <a:avLst/>
          </a:prstGeom>
        </p:spPr>
      </p:pic>
      <p:pic>
        <p:nvPicPr>
          <p:cNvPr id="47" name="Ícone branco 2" descr="image-2b065d047bd6e47930c2f926c5b96c2b.jpg"/>
          <p:cNvPicPr>
            <a:picLocks noChangeAspect="1"/>
          </p:cNvPicPr>
          <p:nvPr/>
        </p:nvPicPr>
        <p:blipFill>
          <a:blip r:embed="rId5"/>
          <a:srcRect l="29297" t="11894" r="53906" b="62996"/>
          <a:stretch>
            <a:fillRect/>
          </a:stretch>
        </p:blipFill>
        <p:spPr>
          <a:xfrm>
            <a:off x="3044088" y="1810749"/>
            <a:ext cx="1661446" cy="1098908"/>
          </a:xfrm>
          <a:prstGeom prst="rect">
            <a:avLst/>
          </a:prstGeom>
        </p:spPr>
      </p:pic>
      <p:pic>
        <p:nvPicPr>
          <p:cNvPr id="48" name="Ícone branco 3" descr="image-2b065d047bd6e47930c2f926c5b96c2b.jpg"/>
          <p:cNvPicPr>
            <a:picLocks noChangeAspect="1"/>
          </p:cNvPicPr>
          <p:nvPr/>
        </p:nvPicPr>
        <p:blipFill>
          <a:blip r:embed="rId5"/>
          <a:srcRect l="56055" t="12335" r="31836" b="63436"/>
          <a:stretch>
            <a:fillRect/>
          </a:stretch>
        </p:blipFill>
        <p:spPr>
          <a:xfrm>
            <a:off x="5690810" y="1830028"/>
            <a:ext cx="1197786" cy="1060350"/>
          </a:xfrm>
          <a:prstGeom prst="rect">
            <a:avLst/>
          </a:prstGeom>
        </p:spPr>
      </p:pic>
      <p:pic>
        <p:nvPicPr>
          <p:cNvPr id="49" name="Ícone branco 4" descr="image-2b065d047bd6e47930c2f926c5b96c2b.jpg"/>
          <p:cNvPicPr>
            <a:picLocks noChangeAspect="1"/>
          </p:cNvPicPr>
          <p:nvPr/>
        </p:nvPicPr>
        <p:blipFill>
          <a:blip r:embed="rId5"/>
          <a:srcRect l="82617" t="11894" r="8398" b="61233"/>
          <a:stretch>
            <a:fillRect/>
          </a:stretch>
        </p:blipFill>
        <p:spPr>
          <a:xfrm>
            <a:off x="8318214" y="1810749"/>
            <a:ext cx="888680" cy="117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3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94804C-8C72-C921-696C-37BE7D21F9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6217" y="1290214"/>
            <a:ext cx="9891401" cy="4376355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DF015F6-A328-1725-FC74-77808B14992B}"/>
              </a:ext>
            </a:extLst>
          </p:cNvPr>
          <p:cNvSpPr/>
          <p:nvPr/>
        </p:nvSpPr>
        <p:spPr>
          <a:xfrm>
            <a:off x="-896471" y="0"/>
            <a:ext cx="15859254" cy="6858000"/>
          </a:xfrm>
          <a:prstGeom prst="roundRect">
            <a:avLst/>
          </a:prstGeom>
          <a:solidFill>
            <a:srgbClr val="1B305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4821375-6E5C-FF15-05D7-841992319432}"/>
              </a:ext>
            </a:extLst>
          </p:cNvPr>
          <p:cNvSpPr/>
          <p:nvPr/>
        </p:nvSpPr>
        <p:spPr>
          <a:xfrm>
            <a:off x="10563700" y="0"/>
            <a:ext cx="5878285" cy="6858000"/>
          </a:xfrm>
          <a:prstGeom prst="roundRect">
            <a:avLst/>
          </a:prstGeom>
          <a:solidFill>
            <a:srgbClr val="FA6C2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66E737-A7D5-4DA0-0D99-9939E035077E}"/>
              </a:ext>
            </a:extLst>
          </p:cNvPr>
          <p:cNvSpPr txBox="1"/>
          <p:nvPr/>
        </p:nvSpPr>
        <p:spPr>
          <a:xfrm>
            <a:off x="3609360" y="494863"/>
            <a:ext cx="496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NOSSA SOLUÇÃO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95A981F-4E32-13D0-B7B5-723DF10542D1}"/>
              </a:ext>
            </a:extLst>
          </p:cNvPr>
          <p:cNvSpPr txBox="1"/>
          <p:nvPr/>
        </p:nvSpPr>
        <p:spPr>
          <a:xfrm>
            <a:off x="3195375" y="79158"/>
            <a:ext cx="455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“De meses a minutos através do NCM”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B50EEFA-6ADE-CDBC-9847-1C078C60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14" y="1145403"/>
            <a:ext cx="10328204" cy="456719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962CD58-C0AD-7FF1-2F58-C0082B6B8B96}"/>
              </a:ext>
            </a:extLst>
          </p:cNvPr>
          <p:cNvSpPr txBox="1"/>
          <p:nvPr/>
        </p:nvSpPr>
        <p:spPr>
          <a:xfrm rot="16200000">
            <a:off x="8327986" y="3106101"/>
            <a:ext cx="553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TECNOLOGIAS USADAS</a:t>
            </a:r>
          </a:p>
        </p:txBody>
      </p:sp>
      <p:sp>
        <p:nvSpPr>
          <p:cNvPr id="64" name="Retângulo: Único Canto Arredondado 63">
            <a:extLst>
              <a:ext uri="{FF2B5EF4-FFF2-40B4-BE49-F238E27FC236}">
                <a16:creationId xmlns:a16="http://schemas.microsoft.com/office/drawing/2014/main" id="{9FD324BB-26F6-D2C1-D285-44287A2835E5}"/>
              </a:ext>
            </a:extLst>
          </p:cNvPr>
          <p:cNvSpPr/>
          <p:nvPr/>
        </p:nvSpPr>
        <p:spPr>
          <a:xfrm>
            <a:off x="21769640" y="1388911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: Único Canto Arredondado 65">
            <a:extLst>
              <a:ext uri="{FF2B5EF4-FFF2-40B4-BE49-F238E27FC236}">
                <a16:creationId xmlns:a16="http://schemas.microsoft.com/office/drawing/2014/main" id="{3B878F6E-0F4C-08AA-C413-A1D862FF03A7}"/>
              </a:ext>
            </a:extLst>
          </p:cNvPr>
          <p:cNvSpPr/>
          <p:nvPr/>
        </p:nvSpPr>
        <p:spPr>
          <a:xfrm>
            <a:off x="19035404" y="1388910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Retângulo: Único Canto Arredondado 67">
            <a:extLst>
              <a:ext uri="{FF2B5EF4-FFF2-40B4-BE49-F238E27FC236}">
                <a16:creationId xmlns:a16="http://schemas.microsoft.com/office/drawing/2014/main" id="{2461F851-5401-09D3-75AC-771BF5DDFAEE}"/>
              </a:ext>
            </a:extLst>
          </p:cNvPr>
          <p:cNvSpPr/>
          <p:nvPr/>
        </p:nvSpPr>
        <p:spPr>
          <a:xfrm>
            <a:off x="16413228" y="1388911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Retângulo: Único Canto Arredondado 69">
            <a:extLst>
              <a:ext uri="{FF2B5EF4-FFF2-40B4-BE49-F238E27FC236}">
                <a16:creationId xmlns:a16="http://schemas.microsoft.com/office/drawing/2014/main" id="{68F99AA1-2D43-C0F8-D767-C791F58A68F6}"/>
              </a:ext>
            </a:extLst>
          </p:cNvPr>
          <p:cNvSpPr/>
          <p:nvPr/>
        </p:nvSpPr>
        <p:spPr>
          <a:xfrm>
            <a:off x="13735023" y="1388911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6930B2FA-7D98-67D9-9F81-CA9344A69D2D}"/>
              </a:ext>
            </a:extLst>
          </p:cNvPr>
          <p:cNvSpPr txBox="1"/>
          <p:nvPr/>
        </p:nvSpPr>
        <p:spPr>
          <a:xfrm>
            <a:off x="14281912" y="1884441"/>
            <a:ext cx="136065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Fontes e engenharia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D733AD2C-9ECB-763B-B7C1-68C097C85432}"/>
              </a:ext>
            </a:extLst>
          </p:cNvPr>
          <p:cNvSpPr txBox="1"/>
          <p:nvPr/>
        </p:nvSpPr>
        <p:spPr>
          <a:xfrm>
            <a:off x="13731246" y="2814131"/>
            <a:ext cx="245892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Processamento de 10M+ de registros oficiais(Comex </a:t>
            </a:r>
            <a:r>
              <a:rPr lang="pt-BR" dirty="0" err="1">
                <a:solidFill>
                  <a:srgbClr val="1B3058"/>
                </a:solidFill>
                <a:latin typeface="Franklin Gothic"/>
              </a:rPr>
              <a:t>Stat</a:t>
            </a:r>
            <a:r>
              <a:rPr lang="pt-BR" dirty="0">
                <a:solidFill>
                  <a:srgbClr val="1B3058"/>
                </a:solidFill>
                <a:latin typeface="Franklin Gothic"/>
              </a:rPr>
              <a:t>, World Bank, WITS)</a:t>
            </a:r>
          </a:p>
        </p:txBody>
      </p:sp>
      <p:sp>
        <p:nvSpPr>
          <p:cNvPr id="76" name="Elipse 75">
            <a:extLst>
              <a:ext uri="{FF2B5EF4-FFF2-40B4-BE49-F238E27FC236}">
                <a16:creationId xmlns:a16="http://schemas.microsoft.com/office/drawing/2014/main" id="{EB28C6C3-2B20-7C1A-5E90-FAAC6B69EB14}"/>
              </a:ext>
            </a:extLst>
          </p:cNvPr>
          <p:cNvSpPr/>
          <p:nvPr/>
        </p:nvSpPr>
        <p:spPr>
          <a:xfrm>
            <a:off x="13899005" y="4364245"/>
            <a:ext cx="1067954" cy="4152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" dirty="0" err="1"/>
              <a:t>DuckDB</a:t>
            </a:r>
            <a:endParaRPr lang="pt-BR" sz="1150"/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D2CAF267-1048-D453-ED52-189A89479639}"/>
              </a:ext>
            </a:extLst>
          </p:cNvPr>
          <p:cNvSpPr/>
          <p:nvPr/>
        </p:nvSpPr>
        <p:spPr>
          <a:xfrm>
            <a:off x="14963718" y="4385120"/>
            <a:ext cx="1036638" cy="3525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Parquet</a:t>
            </a:r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736D00B2-94D0-302C-1C96-C81D2BB1F2D5}"/>
              </a:ext>
            </a:extLst>
          </p:cNvPr>
          <p:cNvSpPr/>
          <p:nvPr/>
        </p:nvSpPr>
        <p:spPr>
          <a:xfrm>
            <a:off x="14962949" y="4927914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Render</a:t>
            </a:r>
          </a:p>
        </p:txBody>
      </p:sp>
      <p:sp>
        <p:nvSpPr>
          <p:cNvPr id="82" name="Elipse 81">
            <a:extLst>
              <a:ext uri="{FF2B5EF4-FFF2-40B4-BE49-F238E27FC236}">
                <a16:creationId xmlns:a16="http://schemas.microsoft.com/office/drawing/2014/main" id="{5E886449-A9F7-58BB-9D22-B693D8AFE253}"/>
              </a:ext>
            </a:extLst>
          </p:cNvPr>
          <p:cNvSpPr/>
          <p:nvPr/>
        </p:nvSpPr>
        <p:spPr>
          <a:xfrm>
            <a:off x="14024265" y="4927914"/>
            <a:ext cx="942693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/>
              <a:t>PostgreSQL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B4479EB4-EDAC-1A04-6CDF-E2306CA1C3D9}"/>
              </a:ext>
            </a:extLst>
          </p:cNvPr>
          <p:cNvSpPr txBox="1"/>
          <p:nvPr/>
        </p:nvSpPr>
        <p:spPr>
          <a:xfrm>
            <a:off x="16776680" y="1863565"/>
            <a:ext cx="16738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Motor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Deterministico</a:t>
            </a:r>
            <a:endParaRPr lang="pt-BR" b="1" dirty="0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6CEC6ED7-E30A-2683-581A-586CF7FEB373}"/>
              </a:ext>
            </a:extLst>
          </p:cNvPr>
          <p:cNvSpPr txBox="1"/>
          <p:nvPr/>
        </p:nvSpPr>
        <p:spPr>
          <a:xfrm>
            <a:off x="16486971" y="2824568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Equação exclusiva de Score comercial cruzando economia, acordos e histórico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88" name="Elipse 87">
            <a:extLst>
              <a:ext uri="{FF2B5EF4-FFF2-40B4-BE49-F238E27FC236}">
                <a16:creationId xmlns:a16="http://schemas.microsoft.com/office/drawing/2014/main" id="{8801C762-FEC4-4120-1295-A4B26B416AA0}"/>
              </a:ext>
            </a:extLst>
          </p:cNvPr>
          <p:cNvSpPr/>
          <p:nvPr/>
        </p:nvSpPr>
        <p:spPr>
          <a:xfrm>
            <a:off x="16686044" y="4385119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Python</a:t>
            </a:r>
          </a:p>
        </p:txBody>
      </p:sp>
      <p:sp>
        <p:nvSpPr>
          <p:cNvPr id="90" name="Elipse 89">
            <a:extLst>
              <a:ext uri="{FF2B5EF4-FFF2-40B4-BE49-F238E27FC236}">
                <a16:creationId xmlns:a16="http://schemas.microsoft.com/office/drawing/2014/main" id="{61AB629E-C56C-869D-08D3-12E65DF92038}"/>
              </a:ext>
            </a:extLst>
          </p:cNvPr>
          <p:cNvSpPr/>
          <p:nvPr/>
        </p:nvSpPr>
        <p:spPr>
          <a:xfrm>
            <a:off x="17625497" y="4395557"/>
            <a:ext cx="974007" cy="3525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Pandas</a:t>
            </a:r>
          </a:p>
        </p:txBody>
      </p:sp>
      <p:sp>
        <p:nvSpPr>
          <p:cNvPr id="92" name="Elipse 91">
            <a:extLst>
              <a:ext uri="{FF2B5EF4-FFF2-40B4-BE49-F238E27FC236}">
                <a16:creationId xmlns:a16="http://schemas.microsoft.com/office/drawing/2014/main" id="{D9C355DC-3580-B420-8CB7-F1AA046D99E5}"/>
              </a:ext>
            </a:extLst>
          </p:cNvPr>
          <p:cNvSpPr/>
          <p:nvPr/>
        </p:nvSpPr>
        <p:spPr>
          <a:xfrm>
            <a:off x="17134126" y="4927913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 err="1"/>
              <a:t>Copilot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06968384-2CB3-342B-B541-8CD75E6AD79B}"/>
              </a:ext>
            </a:extLst>
          </p:cNvPr>
          <p:cNvSpPr txBox="1"/>
          <p:nvPr/>
        </p:nvSpPr>
        <p:spPr>
          <a:xfrm>
            <a:off x="19438461" y="1999263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Camada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GenAI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6F648598-3C6E-C764-49F4-F737C7553BE5}"/>
              </a:ext>
            </a:extLst>
          </p:cNvPr>
          <p:cNvSpPr txBox="1"/>
          <p:nvPr/>
        </p:nvSpPr>
        <p:spPr>
          <a:xfrm>
            <a:off x="19221053" y="2793253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Inteligência qualitativa, prospecção e </a:t>
            </a:r>
            <a:r>
              <a:rPr lang="pt-BR" dirty="0" err="1">
                <a:solidFill>
                  <a:srgbClr val="1B3058"/>
                </a:solidFill>
                <a:latin typeface="Franklin Gothic"/>
              </a:rPr>
              <a:t>redção</a:t>
            </a:r>
            <a:r>
              <a:rPr lang="pt-BR" dirty="0">
                <a:solidFill>
                  <a:srgbClr val="1B3058"/>
                </a:solidFill>
                <a:latin typeface="Franklin Gothic"/>
              </a:rPr>
              <a:t> B2B nativa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98" name="Elipse 97">
            <a:extLst>
              <a:ext uri="{FF2B5EF4-FFF2-40B4-BE49-F238E27FC236}">
                <a16:creationId xmlns:a16="http://schemas.microsoft.com/office/drawing/2014/main" id="{00828B0C-83E9-1DDC-9B16-2F1C8B9E520E}"/>
              </a:ext>
            </a:extLst>
          </p:cNvPr>
          <p:cNvSpPr/>
          <p:nvPr/>
        </p:nvSpPr>
        <p:spPr>
          <a:xfrm>
            <a:off x="19263553" y="4729585"/>
            <a:ext cx="1986527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Google Gemini/API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7C69102C-43D4-31E6-5FF5-573451D7AE0D}"/>
              </a:ext>
            </a:extLst>
          </p:cNvPr>
          <p:cNvSpPr/>
          <p:nvPr/>
        </p:nvSpPr>
        <p:spPr>
          <a:xfrm>
            <a:off x="19274757" y="4364241"/>
            <a:ext cx="2007404" cy="342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OpenAI/GPT-</a:t>
            </a:r>
            <a:r>
              <a:rPr lang="pt-BR" sz="1150" dirty="0" err="1"/>
              <a:t>Oss</a:t>
            </a:r>
            <a:endParaRPr lang="pt-BR" sz="1150" dirty="0"/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B14905DD-8BAB-7610-21C4-2098AC1B4692}"/>
              </a:ext>
            </a:extLst>
          </p:cNvPr>
          <p:cNvSpPr txBox="1"/>
          <p:nvPr/>
        </p:nvSpPr>
        <p:spPr>
          <a:xfrm>
            <a:off x="22123880" y="2021675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Inteface</a:t>
            </a:r>
            <a:endParaRPr lang="pt-BR" b="1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49A3CBEE-BDC4-2341-6588-AF6DED22F39F}"/>
              </a:ext>
            </a:extLst>
          </p:cNvPr>
          <p:cNvSpPr txBox="1"/>
          <p:nvPr/>
        </p:nvSpPr>
        <p:spPr>
          <a:xfrm>
            <a:off x="21856584" y="2825335"/>
            <a:ext cx="22501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Prototipagem ágil e robusta focada no usuário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106" name="Elipse 105">
            <a:extLst>
              <a:ext uri="{FF2B5EF4-FFF2-40B4-BE49-F238E27FC236}">
                <a16:creationId xmlns:a16="http://schemas.microsoft.com/office/drawing/2014/main" id="{35FDEC35-4061-389B-F72B-50B4BB883A5E}"/>
              </a:ext>
            </a:extLst>
          </p:cNvPr>
          <p:cNvSpPr/>
          <p:nvPr/>
        </p:nvSpPr>
        <p:spPr>
          <a:xfrm>
            <a:off x="22493302" y="4552131"/>
            <a:ext cx="974007" cy="3525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 err="1"/>
              <a:t>Lovable</a:t>
            </a:r>
          </a:p>
        </p:txBody>
      </p:sp>
      <p:pic>
        <p:nvPicPr>
          <p:cNvPr id="108" name="Imagem 107" descr="Engranajes Opciones Configuración · Gráficos vectoriales gratis en Pixabay">
            <a:extLst>
              <a:ext uri="{FF2B5EF4-FFF2-40B4-BE49-F238E27FC236}">
                <a16:creationId xmlns:a16="http://schemas.microsoft.com/office/drawing/2014/main" id="{8CACA5F4-F745-86AE-2AE5-120FEBF0E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7730" y="959531"/>
            <a:ext cx="894210" cy="806885"/>
          </a:xfrm>
          <a:prstGeom prst="rect">
            <a:avLst/>
          </a:prstGeom>
        </p:spPr>
      </p:pic>
      <p:pic>
        <p:nvPicPr>
          <p:cNvPr id="110" name="Imagem 109" descr="cérebro digital simples 16416908 PNG">
            <a:extLst>
              <a:ext uri="{FF2B5EF4-FFF2-40B4-BE49-F238E27FC236}">
                <a16:creationId xmlns:a16="http://schemas.microsoft.com/office/drawing/2014/main" id="{390BE484-A2D9-5F19-05A1-A93C1A1D8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22065" y="830943"/>
            <a:ext cx="1064061" cy="1064061"/>
          </a:xfrm>
          <a:prstGeom prst="rect">
            <a:avLst/>
          </a:prstGeom>
        </p:spPr>
      </p:pic>
      <p:pic>
        <p:nvPicPr>
          <p:cNvPr id="112" name="Imagem 111" descr="Interface web - ícones de computador grátis">
            <a:extLst>
              <a:ext uri="{FF2B5EF4-FFF2-40B4-BE49-F238E27FC236}">
                <a16:creationId xmlns:a16="http://schemas.microsoft.com/office/drawing/2014/main" id="{F96887F5-0C53-08F0-0F22-5A901D982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7739" y="852798"/>
            <a:ext cx="1062103" cy="1062103"/>
          </a:xfrm>
          <a:prstGeom prst="rect">
            <a:avLst/>
          </a:prstGeom>
        </p:spPr>
      </p:pic>
      <p:pic>
        <p:nvPicPr>
          <p:cNvPr id="114" name="Imagem 113" descr="Pesquisando dados no banco de dados - ícones de interface grátis">
            <a:extLst>
              <a:ext uri="{FF2B5EF4-FFF2-40B4-BE49-F238E27FC236}">
                <a16:creationId xmlns:a16="http://schemas.microsoft.com/office/drawing/2014/main" id="{43B236C3-5C9D-EBD4-A2BC-2708C0346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70133" y="918298"/>
            <a:ext cx="847595" cy="847595"/>
          </a:xfrm>
          <a:prstGeom prst="rect">
            <a:avLst/>
          </a:prstGeom>
        </p:spPr>
      </p:pic>
      <p:pic>
        <p:nvPicPr>
          <p:cNvPr id="115" name="Ícone branco 1" descr="image-8d30f21fdf903d13929fc4c59c79999d.jpg"/>
          <p:cNvPicPr>
            <a:picLocks noChangeAspect="1"/>
          </p:cNvPicPr>
          <p:nvPr/>
        </p:nvPicPr>
        <p:blipFill>
          <a:blip r:embed="rId8"/>
          <a:srcRect l="10547" t="12389" r="76367" b="58407"/>
          <a:stretch>
            <a:fillRect/>
          </a:stretch>
        </p:blipFill>
        <p:spPr>
          <a:xfrm>
            <a:off x="1530216" y="1711249"/>
            <a:ext cx="1351542" cy="1333781"/>
          </a:xfrm>
          <a:prstGeom prst="rect">
            <a:avLst/>
          </a:prstGeom>
        </p:spPr>
      </p:pic>
      <p:pic>
        <p:nvPicPr>
          <p:cNvPr id="116" name="Ícone branco 2" descr="image-8d30f21fdf903d13929fc4c59c79999d.jpg"/>
          <p:cNvPicPr>
            <a:picLocks noChangeAspect="1"/>
          </p:cNvPicPr>
          <p:nvPr/>
        </p:nvPicPr>
        <p:blipFill>
          <a:blip r:embed="rId8"/>
          <a:srcRect l="44531" t="11504" r="44727" b="58407"/>
          <a:stretch>
            <a:fillRect/>
          </a:stretch>
        </p:blipFill>
        <p:spPr>
          <a:xfrm>
            <a:off x="5040192" y="1670832"/>
            <a:ext cx="1109475" cy="1374199"/>
          </a:xfrm>
          <a:prstGeom prst="rect">
            <a:avLst/>
          </a:prstGeom>
        </p:spPr>
      </p:pic>
      <p:pic>
        <p:nvPicPr>
          <p:cNvPr id="117" name="Ícone branco 3" descr="image-8d30f21fdf903d13929fc4c59c79999d.jpg"/>
          <p:cNvPicPr>
            <a:picLocks noChangeAspect="1"/>
          </p:cNvPicPr>
          <p:nvPr/>
        </p:nvPicPr>
        <p:blipFill>
          <a:blip r:embed="rId8"/>
          <a:srcRect l="76367" t="13274" r="11133" b="57965"/>
          <a:stretch>
            <a:fillRect/>
          </a:stretch>
        </p:blipFill>
        <p:spPr>
          <a:xfrm>
            <a:off x="8328272" y="1751667"/>
            <a:ext cx="1291025" cy="13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5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44EB785-816C-5171-88F2-547507D47900}"/>
              </a:ext>
            </a:extLst>
          </p:cNvPr>
          <p:cNvSpPr/>
          <p:nvPr/>
        </p:nvSpPr>
        <p:spPr>
          <a:xfrm>
            <a:off x="-1804148" y="0"/>
            <a:ext cx="15052431" cy="6858000"/>
          </a:xfrm>
          <a:prstGeom prst="roundRect">
            <a:avLst/>
          </a:prstGeom>
          <a:solidFill>
            <a:srgbClr val="1B305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D6E00C5-514E-FCBA-3B58-91DF624D3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0914" y="1145403"/>
            <a:ext cx="10328204" cy="456719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6AC594D-B10E-4932-9044-553A347E4F1C}"/>
              </a:ext>
            </a:extLst>
          </p:cNvPr>
          <p:cNvSpPr/>
          <p:nvPr/>
        </p:nvSpPr>
        <p:spPr>
          <a:xfrm>
            <a:off x="-1017433" y="0"/>
            <a:ext cx="14256377" cy="6858000"/>
          </a:xfrm>
          <a:prstGeom prst="roundRect">
            <a:avLst/>
          </a:prstGeom>
          <a:solidFill>
            <a:srgbClr val="FA6C2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Retângulo: Único Canto Arredondado 63">
            <a:extLst>
              <a:ext uri="{FF2B5EF4-FFF2-40B4-BE49-F238E27FC236}">
                <a16:creationId xmlns:a16="http://schemas.microsoft.com/office/drawing/2014/main" id="{0D83B2A7-2CD8-B05C-3C0B-1E21B550AAA2}"/>
              </a:ext>
            </a:extLst>
          </p:cNvPr>
          <p:cNvSpPr/>
          <p:nvPr/>
        </p:nvSpPr>
        <p:spPr>
          <a:xfrm>
            <a:off x="9207846" y="1377705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: Único Canto Arredondado 62">
            <a:extLst>
              <a:ext uri="{FF2B5EF4-FFF2-40B4-BE49-F238E27FC236}">
                <a16:creationId xmlns:a16="http://schemas.microsoft.com/office/drawing/2014/main" id="{CB983FCE-9A26-DB8B-8DE2-AFD1E64A0E70}"/>
              </a:ext>
            </a:extLst>
          </p:cNvPr>
          <p:cNvSpPr/>
          <p:nvPr/>
        </p:nvSpPr>
        <p:spPr>
          <a:xfrm>
            <a:off x="6484816" y="1377704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: Único Canto Arredondado 61">
            <a:extLst>
              <a:ext uri="{FF2B5EF4-FFF2-40B4-BE49-F238E27FC236}">
                <a16:creationId xmlns:a16="http://schemas.microsoft.com/office/drawing/2014/main" id="{74F7A563-48CD-23D8-7272-CC2034EC39F1}"/>
              </a:ext>
            </a:extLst>
          </p:cNvPr>
          <p:cNvSpPr/>
          <p:nvPr/>
        </p:nvSpPr>
        <p:spPr>
          <a:xfrm>
            <a:off x="3851434" y="1377705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E7DF1D-91BA-015A-D54B-9D7AED8AAB51}"/>
              </a:ext>
            </a:extLst>
          </p:cNvPr>
          <p:cNvSpPr txBox="1"/>
          <p:nvPr/>
        </p:nvSpPr>
        <p:spPr>
          <a:xfrm>
            <a:off x="3269249" y="169893"/>
            <a:ext cx="553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TECNOLOGIAS USADAS</a:t>
            </a:r>
          </a:p>
        </p:txBody>
      </p:sp>
      <p:sp>
        <p:nvSpPr>
          <p:cNvPr id="61" name="Retângulo: Único Canto Arredondado 60">
            <a:extLst>
              <a:ext uri="{FF2B5EF4-FFF2-40B4-BE49-F238E27FC236}">
                <a16:creationId xmlns:a16="http://schemas.microsoft.com/office/drawing/2014/main" id="{EC7CDF68-B39E-BA24-6A29-4CF13BE6CF3B}"/>
              </a:ext>
            </a:extLst>
          </p:cNvPr>
          <p:cNvSpPr/>
          <p:nvPr/>
        </p:nvSpPr>
        <p:spPr>
          <a:xfrm>
            <a:off x="1173229" y="1377705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FFC905A-4C44-E4B2-325B-90B3C170E2FC}"/>
              </a:ext>
            </a:extLst>
          </p:cNvPr>
          <p:cNvSpPr txBox="1"/>
          <p:nvPr/>
        </p:nvSpPr>
        <p:spPr>
          <a:xfrm>
            <a:off x="1720118" y="1873235"/>
            <a:ext cx="136065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Fontes e engenharia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E8FA296-03E7-1FC5-4BAE-52AED4A98393}"/>
              </a:ext>
            </a:extLst>
          </p:cNvPr>
          <p:cNvSpPr txBox="1"/>
          <p:nvPr/>
        </p:nvSpPr>
        <p:spPr>
          <a:xfrm>
            <a:off x="1169452" y="2802925"/>
            <a:ext cx="245892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Processamento de 10M+ de registros oficiais(Comex </a:t>
            </a:r>
            <a:r>
              <a:rPr lang="pt-BR" dirty="0" err="1">
                <a:solidFill>
                  <a:srgbClr val="1B3058"/>
                </a:solidFill>
                <a:latin typeface="Franklin Gothic"/>
              </a:rPr>
              <a:t>Stat</a:t>
            </a:r>
            <a:r>
              <a:rPr lang="pt-BR" dirty="0">
                <a:solidFill>
                  <a:srgbClr val="1B3058"/>
                </a:solidFill>
                <a:latin typeface="Franklin Gothic"/>
              </a:rPr>
              <a:t>, World Bank, WITS)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4416251-5F17-380A-4E8A-DD27BD07BA63}"/>
              </a:ext>
            </a:extLst>
          </p:cNvPr>
          <p:cNvSpPr/>
          <p:nvPr/>
        </p:nvSpPr>
        <p:spPr>
          <a:xfrm>
            <a:off x="1337211" y="4353039"/>
            <a:ext cx="1067954" cy="4152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" dirty="0" err="1"/>
              <a:t>DuckDB</a:t>
            </a:r>
            <a:endParaRPr lang="pt-BR" sz="115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C0E7A64-56B8-EE3D-A766-C3C7B0DBC460}"/>
              </a:ext>
            </a:extLst>
          </p:cNvPr>
          <p:cNvSpPr/>
          <p:nvPr/>
        </p:nvSpPr>
        <p:spPr>
          <a:xfrm>
            <a:off x="2401924" y="4353035"/>
            <a:ext cx="1036638" cy="4152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Parquet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C821F7B-BC5A-05CF-7D64-BBB4F8157F03}"/>
              </a:ext>
            </a:extLst>
          </p:cNvPr>
          <p:cNvSpPr/>
          <p:nvPr/>
        </p:nvSpPr>
        <p:spPr>
          <a:xfrm>
            <a:off x="2412361" y="4916708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Render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08F25D6-3E1A-0FDE-D3DC-3A28DA87BA04}"/>
              </a:ext>
            </a:extLst>
          </p:cNvPr>
          <p:cNvSpPr/>
          <p:nvPr/>
        </p:nvSpPr>
        <p:spPr>
          <a:xfrm>
            <a:off x="1462471" y="4916708"/>
            <a:ext cx="942693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/>
              <a:t>PostgreSQL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7EA8DEE1-FFF4-DDD8-A040-21D5A4FFDE26}"/>
              </a:ext>
            </a:extLst>
          </p:cNvPr>
          <p:cNvSpPr txBox="1"/>
          <p:nvPr/>
        </p:nvSpPr>
        <p:spPr>
          <a:xfrm>
            <a:off x="4214886" y="1852359"/>
            <a:ext cx="16738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Motor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Deterministico</a:t>
            </a:r>
            <a:endParaRPr lang="pt-BR" b="1" dirty="0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37DE5DD-BD8C-51E8-E056-33305C4CAA85}"/>
              </a:ext>
            </a:extLst>
          </p:cNvPr>
          <p:cNvSpPr txBox="1"/>
          <p:nvPr/>
        </p:nvSpPr>
        <p:spPr>
          <a:xfrm>
            <a:off x="3925177" y="2813362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Equação exclusiva de Score comercial cruzando economia, acordos e histórico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96829D3-C655-873E-9FD0-056909FDF885}"/>
              </a:ext>
            </a:extLst>
          </p:cNvPr>
          <p:cNvSpPr/>
          <p:nvPr/>
        </p:nvSpPr>
        <p:spPr>
          <a:xfrm>
            <a:off x="4124250" y="4373913"/>
            <a:ext cx="921816" cy="3630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Python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F3D8DC3F-A99C-F3A6-7709-74EE7553404C}"/>
              </a:ext>
            </a:extLst>
          </p:cNvPr>
          <p:cNvSpPr/>
          <p:nvPr/>
        </p:nvSpPr>
        <p:spPr>
          <a:xfrm>
            <a:off x="5063703" y="4373913"/>
            <a:ext cx="974007" cy="3630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Pandas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2CD6FC71-A4BB-20D2-AA8D-303768ECEB81}"/>
              </a:ext>
            </a:extLst>
          </p:cNvPr>
          <p:cNvSpPr/>
          <p:nvPr/>
        </p:nvSpPr>
        <p:spPr>
          <a:xfrm>
            <a:off x="4583538" y="4916707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 err="1"/>
              <a:t>Copilot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8205EDB-6A41-56B9-A877-E8B093E4D195}"/>
              </a:ext>
            </a:extLst>
          </p:cNvPr>
          <p:cNvSpPr txBox="1"/>
          <p:nvPr/>
        </p:nvSpPr>
        <p:spPr>
          <a:xfrm>
            <a:off x="6876667" y="1988057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Camada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GenAI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A6F3733-2E14-0F45-A547-11C47FA101CF}"/>
              </a:ext>
            </a:extLst>
          </p:cNvPr>
          <p:cNvSpPr txBox="1"/>
          <p:nvPr/>
        </p:nvSpPr>
        <p:spPr>
          <a:xfrm>
            <a:off x="6670465" y="2782047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Inteligência qualitativa, prospecção e redução B2B nativa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CE62CBB9-AC5E-E673-134E-19B7778883C9}"/>
              </a:ext>
            </a:extLst>
          </p:cNvPr>
          <p:cNvSpPr/>
          <p:nvPr/>
        </p:nvSpPr>
        <p:spPr>
          <a:xfrm>
            <a:off x="6712965" y="4718379"/>
            <a:ext cx="2007402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Google Gemini/API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9AF9DC68-1D9F-44D8-0730-8C812827FF5D}"/>
              </a:ext>
            </a:extLst>
          </p:cNvPr>
          <p:cNvSpPr/>
          <p:nvPr/>
        </p:nvSpPr>
        <p:spPr>
          <a:xfrm>
            <a:off x="6712963" y="4353035"/>
            <a:ext cx="2007404" cy="342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OpenAI/GPT-</a:t>
            </a:r>
            <a:r>
              <a:rPr lang="pt-BR" sz="1150" dirty="0" err="1"/>
              <a:t>Oss</a:t>
            </a:r>
            <a:endParaRPr lang="pt-BR" sz="115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E942A59-D69D-01A1-B176-7955D9B2301C}"/>
              </a:ext>
            </a:extLst>
          </p:cNvPr>
          <p:cNvSpPr txBox="1"/>
          <p:nvPr/>
        </p:nvSpPr>
        <p:spPr>
          <a:xfrm>
            <a:off x="9573292" y="2010469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Inteface</a:t>
            </a:r>
            <a:endParaRPr lang="pt-BR" b="1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11AAE71-D82B-C79F-4E16-48D088F8A347}"/>
              </a:ext>
            </a:extLst>
          </p:cNvPr>
          <p:cNvSpPr txBox="1"/>
          <p:nvPr/>
        </p:nvSpPr>
        <p:spPr>
          <a:xfrm>
            <a:off x="9294790" y="2814129"/>
            <a:ext cx="22501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Prototipagem ágil e robusta focada no usuário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F5290A2-3C71-39B8-5703-397A42D05A3C}"/>
              </a:ext>
            </a:extLst>
          </p:cNvPr>
          <p:cNvSpPr/>
          <p:nvPr/>
        </p:nvSpPr>
        <p:spPr>
          <a:xfrm>
            <a:off x="9931508" y="4540925"/>
            <a:ext cx="974007" cy="3525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 err="1"/>
              <a:t>Lovable</a:t>
            </a:r>
          </a:p>
        </p:txBody>
      </p:sp>
      <p:pic>
        <p:nvPicPr>
          <p:cNvPr id="45" name="Imagem 44" descr="Engranajes Opciones Configuración · Gráficos vectoriales gratis en Pixabay">
            <a:extLst>
              <a:ext uri="{FF2B5EF4-FFF2-40B4-BE49-F238E27FC236}">
                <a16:creationId xmlns:a16="http://schemas.microsoft.com/office/drawing/2014/main" id="{33E0E2D9-3171-3418-C395-EB62BDB40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936" y="948325"/>
            <a:ext cx="894210" cy="806885"/>
          </a:xfrm>
          <a:prstGeom prst="rect">
            <a:avLst/>
          </a:prstGeom>
        </p:spPr>
      </p:pic>
      <p:pic>
        <p:nvPicPr>
          <p:cNvPr id="58" name="Imagem 57" descr="cérebro digital simples 16416908 PNG">
            <a:extLst>
              <a:ext uri="{FF2B5EF4-FFF2-40B4-BE49-F238E27FC236}">
                <a16:creationId xmlns:a16="http://schemas.microsoft.com/office/drawing/2014/main" id="{BA1F52F2-380C-6AA2-EBAF-04CF3B7C2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477" y="819737"/>
            <a:ext cx="1064061" cy="1064061"/>
          </a:xfrm>
          <a:prstGeom prst="rect">
            <a:avLst/>
          </a:prstGeom>
        </p:spPr>
      </p:pic>
      <p:pic>
        <p:nvPicPr>
          <p:cNvPr id="59" name="Imagem 58" descr="Interface web - ícones de computador grátis">
            <a:extLst>
              <a:ext uri="{FF2B5EF4-FFF2-40B4-BE49-F238E27FC236}">
                <a16:creationId xmlns:a16="http://schemas.microsoft.com/office/drawing/2014/main" id="{EC7218F4-0036-6EC6-59FC-57B146B55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5945" y="841592"/>
            <a:ext cx="1062103" cy="1062103"/>
          </a:xfrm>
          <a:prstGeom prst="rect">
            <a:avLst/>
          </a:prstGeom>
        </p:spPr>
      </p:pic>
      <p:pic>
        <p:nvPicPr>
          <p:cNvPr id="60" name="Imagem 59" descr="Pesquisando dados no banco de dados - ícones de interface grátis">
            <a:extLst>
              <a:ext uri="{FF2B5EF4-FFF2-40B4-BE49-F238E27FC236}">
                <a16:creationId xmlns:a16="http://schemas.microsoft.com/office/drawing/2014/main" id="{018DEC21-5D3C-102C-D61B-E0032A929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8339" y="907092"/>
            <a:ext cx="847595" cy="8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18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5" y="-1500"/>
            <a:ext cx="8119933" cy="6858001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72" y="-3000"/>
            <a:ext cx="12201265" cy="6859501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0"/>
            <a:ext cx="11718098" cy="68580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AD3F78-B658-A61E-261D-1788D75F7E7E}"/>
              </a:ext>
            </a:extLst>
          </p:cNvPr>
          <p:cNvSpPr txBox="1"/>
          <p:nvPr/>
        </p:nvSpPr>
        <p:spPr>
          <a:xfrm>
            <a:off x="1142639" y="561203"/>
            <a:ext cx="9932691" cy="11659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Venha testar a ExportAI, e veja seu mercado sendo criado em segundos por ela.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2888341"/>
            <a:ext cx="12203819" cy="39681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D103437-CA20-2132-842F-95F2E63CF3EC}"/>
              </a:ext>
            </a:extLst>
          </p:cNvPr>
          <p:cNvSpPr txBox="1"/>
          <p:nvPr/>
        </p:nvSpPr>
        <p:spPr>
          <a:xfrm>
            <a:off x="1127570" y="5791201"/>
            <a:ext cx="9932690" cy="50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rgbClr val="FFFFFF"/>
                </a:solidFill>
              </a:rPr>
              <a:t>Escaneie o QR code para testar nosso MVP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E7D7C45-762E-519E-2B9A-22C2B995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640" y="2133600"/>
            <a:ext cx="4122383" cy="323584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E31A6EA-31F0-545F-FA6A-20E181717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841" y="2130405"/>
            <a:ext cx="3254809" cy="3223493"/>
          </a:xfrm>
          <a:prstGeom prst="rect">
            <a:avLst/>
          </a:prstGeom>
        </p:spPr>
      </p:pic>
      <p:sp>
        <p:nvSpPr>
          <p:cNvPr id="36" name="CaixaDeTexto 8">
            <a:extLst>
              <a:ext uri="{FF2B5EF4-FFF2-40B4-BE49-F238E27FC236}">
                <a16:creationId xmlns:a16="http://schemas.microsoft.com/office/drawing/2014/main" id="{DB39E731-F362-10B0-8AE3-9DF2B042EE35}"/>
              </a:ext>
            </a:extLst>
          </p:cNvPr>
          <p:cNvSpPr txBox="1"/>
          <p:nvPr/>
        </p:nvSpPr>
        <p:spPr>
          <a:xfrm>
            <a:off x="3269249" y="169893"/>
            <a:ext cx="553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TECNOLOGIAS USADAS</a:t>
            </a:r>
          </a:p>
        </p:txBody>
      </p:sp>
      <p:sp>
        <p:nvSpPr>
          <p:cNvPr id="101" name="Retângulo: Cantos Arredondados 4">
            <a:extLst>
              <a:ext uri="{FF2B5EF4-FFF2-40B4-BE49-F238E27FC236}">
                <a16:creationId xmlns:a16="http://schemas.microsoft.com/office/drawing/2014/main" id="{051D9871-7D44-EE4A-B53F-8F799EE2CB5C}"/>
              </a:ext>
            </a:extLst>
          </p:cNvPr>
          <p:cNvSpPr/>
          <p:nvPr/>
        </p:nvSpPr>
        <p:spPr>
          <a:xfrm>
            <a:off x="-14284584" y="-114822"/>
            <a:ext cx="14256377" cy="6858000"/>
          </a:xfrm>
          <a:prstGeom prst="roundRect">
            <a:avLst/>
          </a:prstGeom>
          <a:solidFill>
            <a:srgbClr val="FA6C2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3" name="Retângulo: Único Canto Arredondado 63">
            <a:extLst>
              <a:ext uri="{FF2B5EF4-FFF2-40B4-BE49-F238E27FC236}">
                <a16:creationId xmlns:a16="http://schemas.microsoft.com/office/drawing/2014/main" id="{8CDC4712-8210-B86D-E828-31C97904A3D9}"/>
              </a:ext>
            </a:extLst>
          </p:cNvPr>
          <p:cNvSpPr/>
          <p:nvPr/>
        </p:nvSpPr>
        <p:spPr>
          <a:xfrm>
            <a:off x="-4059305" y="1262883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5" name="Retângulo: Único Canto Arredondado 62">
            <a:extLst>
              <a:ext uri="{FF2B5EF4-FFF2-40B4-BE49-F238E27FC236}">
                <a16:creationId xmlns:a16="http://schemas.microsoft.com/office/drawing/2014/main" id="{C85D38CB-443C-C1FC-2117-3BB8A373D325}"/>
              </a:ext>
            </a:extLst>
          </p:cNvPr>
          <p:cNvSpPr/>
          <p:nvPr/>
        </p:nvSpPr>
        <p:spPr>
          <a:xfrm>
            <a:off x="-6782335" y="1262882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Retângulo: Único Canto Arredondado 61">
            <a:extLst>
              <a:ext uri="{FF2B5EF4-FFF2-40B4-BE49-F238E27FC236}">
                <a16:creationId xmlns:a16="http://schemas.microsoft.com/office/drawing/2014/main" id="{612914F1-7646-91A6-43C1-7277CDA044D6}"/>
              </a:ext>
            </a:extLst>
          </p:cNvPr>
          <p:cNvSpPr/>
          <p:nvPr/>
        </p:nvSpPr>
        <p:spPr>
          <a:xfrm>
            <a:off x="-9415717" y="1262883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9" name="CaixaDeTexto 8">
            <a:extLst>
              <a:ext uri="{FF2B5EF4-FFF2-40B4-BE49-F238E27FC236}">
                <a16:creationId xmlns:a16="http://schemas.microsoft.com/office/drawing/2014/main" id="{B8853FB3-55CB-6655-B38C-E3892245A22A}"/>
              </a:ext>
            </a:extLst>
          </p:cNvPr>
          <p:cNvSpPr txBox="1"/>
          <p:nvPr/>
        </p:nvSpPr>
        <p:spPr>
          <a:xfrm>
            <a:off x="-9845502" y="207471"/>
            <a:ext cx="553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Amasis MT Pro Medium" panose="020F0502020204030204" pitchFamily="18" charset="0"/>
              </a:rPr>
              <a:t>TECNOLOGIAS USADAS</a:t>
            </a:r>
          </a:p>
        </p:txBody>
      </p:sp>
      <p:sp>
        <p:nvSpPr>
          <p:cNvPr id="111" name="Retângulo: Único Canto Arredondado 60">
            <a:extLst>
              <a:ext uri="{FF2B5EF4-FFF2-40B4-BE49-F238E27FC236}">
                <a16:creationId xmlns:a16="http://schemas.microsoft.com/office/drawing/2014/main" id="{7DB67B23-E3F7-56CE-1313-3AC8E0DD70FA}"/>
              </a:ext>
            </a:extLst>
          </p:cNvPr>
          <p:cNvSpPr/>
          <p:nvPr/>
        </p:nvSpPr>
        <p:spPr>
          <a:xfrm>
            <a:off x="-12093922" y="1262883"/>
            <a:ext cx="2436159" cy="4102268"/>
          </a:xfrm>
          <a:prstGeom prst="round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3" name="CaixaDeTexto 15">
            <a:extLst>
              <a:ext uri="{FF2B5EF4-FFF2-40B4-BE49-F238E27FC236}">
                <a16:creationId xmlns:a16="http://schemas.microsoft.com/office/drawing/2014/main" id="{BF9B45C0-C43E-0007-6404-D118408429E8}"/>
              </a:ext>
            </a:extLst>
          </p:cNvPr>
          <p:cNvSpPr txBox="1"/>
          <p:nvPr/>
        </p:nvSpPr>
        <p:spPr>
          <a:xfrm>
            <a:off x="-11547033" y="1758413"/>
            <a:ext cx="136065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Fontes e engenharia</a:t>
            </a:r>
          </a:p>
        </p:txBody>
      </p:sp>
      <p:sp>
        <p:nvSpPr>
          <p:cNvPr id="115" name="CaixaDeTexto 16">
            <a:extLst>
              <a:ext uri="{FF2B5EF4-FFF2-40B4-BE49-F238E27FC236}">
                <a16:creationId xmlns:a16="http://schemas.microsoft.com/office/drawing/2014/main" id="{195FCFA5-B2F7-38A5-99A5-765B12635ADC}"/>
              </a:ext>
            </a:extLst>
          </p:cNvPr>
          <p:cNvSpPr txBox="1"/>
          <p:nvPr/>
        </p:nvSpPr>
        <p:spPr>
          <a:xfrm>
            <a:off x="-12097699" y="2688103"/>
            <a:ext cx="245892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Processamento de 10M+ de registros oficiais(Comex </a:t>
            </a:r>
            <a:r>
              <a:rPr lang="pt-BR" dirty="0" err="1">
                <a:solidFill>
                  <a:srgbClr val="1B3058"/>
                </a:solidFill>
                <a:latin typeface="Franklin Gothic"/>
              </a:rPr>
              <a:t>Stat</a:t>
            </a:r>
            <a:r>
              <a:rPr lang="pt-BR" dirty="0">
                <a:solidFill>
                  <a:srgbClr val="1B3058"/>
                </a:solidFill>
                <a:latin typeface="Franklin Gothic"/>
              </a:rPr>
              <a:t>, World Bank, WITS)</a:t>
            </a:r>
          </a:p>
        </p:txBody>
      </p:sp>
      <p:sp>
        <p:nvSpPr>
          <p:cNvPr id="117" name="Retângulo 17">
            <a:extLst>
              <a:ext uri="{FF2B5EF4-FFF2-40B4-BE49-F238E27FC236}">
                <a16:creationId xmlns:a16="http://schemas.microsoft.com/office/drawing/2014/main" id="{5B7B8EF7-5F70-C33A-1FCC-319F357329B2}"/>
              </a:ext>
            </a:extLst>
          </p:cNvPr>
          <p:cNvSpPr/>
          <p:nvPr/>
        </p:nvSpPr>
        <p:spPr>
          <a:xfrm>
            <a:off x="-11929940" y="4238217"/>
            <a:ext cx="1067954" cy="4152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" dirty="0" err="1"/>
              <a:t>DuckDB</a:t>
            </a:r>
            <a:endParaRPr lang="pt-BR" sz="1150"/>
          </a:p>
        </p:txBody>
      </p:sp>
      <p:sp>
        <p:nvSpPr>
          <p:cNvPr id="119" name="Retângulo 18">
            <a:extLst>
              <a:ext uri="{FF2B5EF4-FFF2-40B4-BE49-F238E27FC236}">
                <a16:creationId xmlns:a16="http://schemas.microsoft.com/office/drawing/2014/main" id="{BECA3286-FC77-0015-F5B3-E3D0E43AB328}"/>
              </a:ext>
            </a:extLst>
          </p:cNvPr>
          <p:cNvSpPr/>
          <p:nvPr/>
        </p:nvSpPr>
        <p:spPr>
          <a:xfrm>
            <a:off x="-10865227" y="4238213"/>
            <a:ext cx="1036638" cy="4152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Parquet</a:t>
            </a:r>
          </a:p>
        </p:txBody>
      </p:sp>
      <p:sp>
        <p:nvSpPr>
          <p:cNvPr id="121" name="Retângulo 23">
            <a:extLst>
              <a:ext uri="{FF2B5EF4-FFF2-40B4-BE49-F238E27FC236}">
                <a16:creationId xmlns:a16="http://schemas.microsoft.com/office/drawing/2014/main" id="{0FC9CDEF-1DB4-8189-07A6-336791BBDF08}"/>
              </a:ext>
            </a:extLst>
          </p:cNvPr>
          <p:cNvSpPr/>
          <p:nvPr/>
        </p:nvSpPr>
        <p:spPr>
          <a:xfrm>
            <a:off x="-10854790" y="4801886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Render</a:t>
            </a:r>
          </a:p>
        </p:txBody>
      </p:sp>
      <p:sp>
        <p:nvSpPr>
          <p:cNvPr id="123" name="Retângulo 24">
            <a:extLst>
              <a:ext uri="{FF2B5EF4-FFF2-40B4-BE49-F238E27FC236}">
                <a16:creationId xmlns:a16="http://schemas.microsoft.com/office/drawing/2014/main" id="{38D7F46A-490D-3647-8507-3DAA9B3D29E4}"/>
              </a:ext>
            </a:extLst>
          </p:cNvPr>
          <p:cNvSpPr/>
          <p:nvPr/>
        </p:nvSpPr>
        <p:spPr>
          <a:xfrm>
            <a:off x="-11804680" y="4801886"/>
            <a:ext cx="942693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/>
              <a:t>PostgreSQL</a:t>
            </a:r>
          </a:p>
        </p:txBody>
      </p:sp>
      <p:sp>
        <p:nvSpPr>
          <p:cNvPr id="125" name="CaixaDeTexto 26">
            <a:extLst>
              <a:ext uri="{FF2B5EF4-FFF2-40B4-BE49-F238E27FC236}">
                <a16:creationId xmlns:a16="http://schemas.microsoft.com/office/drawing/2014/main" id="{95C2475D-6A79-58FC-49D3-7AA5314D16CF}"/>
              </a:ext>
            </a:extLst>
          </p:cNvPr>
          <p:cNvSpPr txBox="1"/>
          <p:nvPr/>
        </p:nvSpPr>
        <p:spPr>
          <a:xfrm>
            <a:off x="-9052265" y="1737537"/>
            <a:ext cx="16738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Motor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Deterministico</a:t>
            </a:r>
            <a:endParaRPr lang="pt-BR" b="1" dirty="0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127" name="CaixaDeTexto 27">
            <a:extLst>
              <a:ext uri="{FF2B5EF4-FFF2-40B4-BE49-F238E27FC236}">
                <a16:creationId xmlns:a16="http://schemas.microsoft.com/office/drawing/2014/main" id="{E80AC9A1-5D69-D842-C6A0-45BDF7B4D76D}"/>
              </a:ext>
            </a:extLst>
          </p:cNvPr>
          <p:cNvSpPr txBox="1"/>
          <p:nvPr/>
        </p:nvSpPr>
        <p:spPr>
          <a:xfrm>
            <a:off x="-9341974" y="2698540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Equação exclusiva de Score comercial cruzando economia, acordos e histórico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129" name="Retângulo 29">
            <a:extLst>
              <a:ext uri="{FF2B5EF4-FFF2-40B4-BE49-F238E27FC236}">
                <a16:creationId xmlns:a16="http://schemas.microsoft.com/office/drawing/2014/main" id="{2D0DD11B-C145-3B4A-00F0-A658D52701A7}"/>
              </a:ext>
            </a:extLst>
          </p:cNvPr>
          <p:cNvSpPr/>
          <p:nvPr/>
        </p:nvSpPr>
        <p:spPr>
          <a:xfrm>
            <a:off x="-9142901" y="4259091"/>
            <a:ext cx="921816" cy="3630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Python</a:t>
            </a:r>
          </a:p>
        </p:txBody>
      </p:sp>
      <p:sp>
        <p:nvSpPr>
          <p:cNvPr id="131" name="Retângulo 30">
            <a:extLst>
              <a:ext uri="{FF2B5EF4-FFF2-40B4-BE49-F238E27FC236}">
                <a16:creationId xmlns:a16="http://schemas.microsoft.com/office/drawing/2014/main" id="{4DD55E79-3107-E345-01AB-B431433C1A69}"/>
              </a:ext>
            </a:extLst>
          </p:cNvPr>
          <p:cNvSpPr/>
          <p:nvPr/>
        </p:nvSpPr>
        <p:spPr>
          <a:xfrm>
            <a:off x="-8203448" y="4259091"/>
            <a:ext cx="974007" cy="3630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Pandas</a:t>
            </a:r>
          </a:p>
        </p:txBody>
      </p:sp>
      <p:sp>
        <p:nvSpPr>
          <p:cNvPr id="133" name="Retângulo 31">
            <a:extLst>
              <a:ext uri="{FF2B5EF4-FFF2-40B4-BE49-F238E27FC236}">
                <a16:creationId xmlns:a16="http://schemas.microsoft.com/office/drawing/2014/main" id="{EC5CFF94-04B2-EECC-AB13-414A8956D80E}"/>
              </a:ext>
            </a:extLst>
          </p:cNvPr>
          <p:cNvSpPr/>
          <p:nvPr/>
        </p:nvSpPr>
        <p:spPr>
          <a:xfrm>
            <a:off x="-8683613" y="4801885"/>
            <a:ext cx="921816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00" dirty="0" err="1"/>
              <a:t>Copilot</a:t>
            </a:r>
          </a:p>
        </p:txBody>
      </p:sp>
      <p:sp>
        <p:nvSpPr>
          <p:cNvPr id="135" name="CaixaDeTexto 32">
            <a:extLst>
              <a:ext uri="{FF2B5EF4-FFF2-40B4-BE49-F238E27FC236}">
                <a16:creationId xmlns:a16="http://schemas.microsoft.com/office/drawing/2014/main" id="{C3A2F16A-7E1A-0725-23D3-E29F95203A28}"/>
              </a:ext>
            </a:extLst>
          </p:cNvPr>
          <p:cNvSpPr txBox="1"/>
          <p:nvPr/>
        </p:nvSpPr>
        <p:spPr>
          <a:xfrm>
            <a:off x="-6390484" y="1873235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solidFill>
                  <a:srgbClr val="1B3058"/>
                </a:solidFill>
                <a:latin typeface="Franklin Gothic"/>
              </a:rPr>
              <a:t>Camada </a:t>
            </a:r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GenAI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137" name="CaixaDeTexto 33">
            <a:extLst>
              <a:ext uri="{FF2B5EF4-FFF2-40B4-BE49-F238E27FC236}">
                <a16:creationId xmlns:a16="http://schemas.microsoft.com/office/drawing/2014/main" id="{F3E81A6E-D97B-8CC7-26CC-5E77DA248FA2}"/>
              </a:ext>
            </a:extLst>
          </p:cNvPr>
          <p:cNvSpPr txBox="1"/>
          <p:nvPr/>
        </p:nvSpPr>
        <p:spPr>
          <a:xfrm>
            <a:off x="-6596686" y="2667225"/>
            <a:ext cx="22397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Inteligência qualitativa, prospecção e redução B2B nativa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139" name="Retângulo 34">
            <a:extLst>
              <a:ext uri="{FF2B5EF4-FFF2-40B4-BE49-F238E27FC236}">
                <a16:creationId xmlns:a16="http://schemas.microsoft.com/office/drawing/2014/main" id="{31C350B7-A298-40C6-7421-27C778E48973}"/>
              </a:ext>
            </a:extLst>
          </p:cNvPr>
          <p:cNvSpPr/>
          <p:nvPr/>
        </p:nvSpPr>
        <p:spPr>
          <a:xfrm>
            <a:off x="-6554186" y="4603557"/>
            <a:ext cx="2007402" cy="3943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Google Gemini/API</a:t>
            </a:r>
          </a:p>
        </p:txBody>
      </p:sp>
      <p:sp>
        <p:nvSpPr>
          <p:cNvPr id="141" name="Retângulo 35">
            <a:extLst>
              <a:ext uri="{FF2B5EF4-FFF2-40B4-BE49-F238E27FC236}">
                <a16:creationId xmlns:a16="http://schemas.microsoft.com/office/drawing/2014/main" id="{D772C250-D470-5E47-6E05-CE800934C8A7}"/>
              </a:ext>
            </a:extLst>
          </p:cNvPr>
          <p:cNvSpPr/>
          <p:nvPr/>
        </p:nvSpPr>
        <p:spPr>
          <a:xfrm>
            <a:off x="-6554188" y="4238213"/>
            <a:ext cx="2007404" cy="342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/>
              <a:t>OpenAI/GPT-</a:t>
            </a:r>
            <a:r>
              <a:rPr lang="pt-BR" sz="1150" dirty="0" err="1"/>
              <a:t>Oss</a:t>
            </a:r>
            <a:endParaRPr lang="pt-BR" sz="1150" dirty="0"/>
          </a:p>
        </p:txBody>
      </p:sp>
      <p:sp>
        <p:nvSpPr>
          <p:cNvPr id="143" name="CaixaDeTexto 36">
            <a:extLst>
              <a:ext uri="{FF2B5EF4-FFF2-40B4-BE49-F238E27FC236}">
                <a16:creationId xmlns:a16="http://schemas.microsoft.com/office/drawing/2014/main" id="{438D5ED8-90D6-EFAB-8A0A-701D06D95D2B}"/>
              </a:ext>
            </a:extLst>
          </p:cNvPr>
          <p:cNvSpPr txBox="1"/>
          <p:nvPr/>
        </p:nvSpPr>
        <p:spPr>
          <a:xfrm>
            <a:off x="-3693859" y="1895647"/>
            <a:ext cx="16738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 err="1">
                <a:solidFill>
                  <a:srgbClr val="1B3058"/>
                </a:solidFill>
                <a:latin typeface="Franklin Gothic"/>
              </a:rPr>
              <a:t>Inteface</a:t>
            </a:r>
            <a:endParaRPr lang="pt-BR" b="1">
              <a:solidFill>
                <a:srgbClr val="1B3058"/>
              </a:solidFill>
              <a:latin typeface="Franklin Gothic"/>
            </a:endParaRPr>
          </a:p>
        </p:txBody>
      </p:sp>
      <p:sp>
        <p:nvSpPr>
          <p:cNvPr id="145" name="CaixaDeTexto 37">
            <a:extLst>
              <a:ext uri="{FF2B5EF4-FFF2-40B4-BE49-F238E27FC236}">
                <a16:creationId xmlns:a16="http://schemas.microsoft.com/office/drawing/2014/main" id="{0F646016-BCFF-5D1A-95F1-501FF65F1824}"/>
              </a:ext>
            </a:extLst>
          </p:cNvPr>
          <p:cNvSpPr txBox="1"/>
          <p:nvPr/>
        </p:nvSpPr>
        <p:spPr>
          <a:xfrm>
            <a:off x="-3972361" y="2699307"/>
            <a:ext cx="225015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>
                <a:solidFill>
                  <a:srgbClr val="1B3058"/>
                </a:solidFill>
                <a:latin typeface="Franklin Gothic"/>
              </a:rPr>
              <a:t>Prototipagem ágil e robusta focada no usuário</a:t>
            </a:r>
            <a:endParaRPr lang="pt-BR">
              <a:solidFill>
                <a:srgbClr val="1B3058"/>
              </a:solidFill>
            </a:endParaRPr>
          </a:p>
        </p:txBody>
      </p:sp>
      <p:sp>
        <p:nvSpPr>
          <p:cNvPr id="147" name="Retângulo 39">
            <a:extLst>
              <a:ext uri="{FF2B5EF4-FFF2-40B4-BE49-F238E27FC236}">
                <a16:creationId xmlns:a16="http://schemas.microsoft.com/office/drawing/2014/main" id="{4A94D34E-0229-E9B1-17AD-6E4E55C5A769}"/>
              </a:ext>
            </a:extLst>
          </p:cNvPr>
          <p:cNvSpPr/>
          <p:nvPr/>
        </p:nvSpPr>
        <p:spPr>
          <a:xfrm>
            <a:off x="-3335643" y="4426103"/>
            <a:ext cx="974007" cy="3525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50" dirty="0" err="1"/>
              <a:t>Lovable</a:t>
            </a:r>
          </a:p>
        </p:txBody>
      </p:sp>
      <p:pic>
        <p:nvPicPr>
          <p:cNvPr id="149" name="Imagem 44" descr="Engranajes Opciones Configuración · Gráficos vectoriales gratis en Pixabay">
            <a:extLst>
              <a:ext uri="{FF2B5EF4-FFF2-40B4-BE49-F238E27FC236}">
                <a16:creationId xmlns:a16="http://schemas.microsoft.com/office/drawing/2014/main" id="{18D43CB2-4C66-B3B6-4761-940D9B57F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641215" y="833503"/>
            <a:ext cx="894210" cy="806885"/>
          </a:xfrm>
          <a:prstGeom prst="rect">
            <a:avLst/>
          </a:prstGeom>
        </p:spPr>
      </p:pic>
      <p:pic>
        <p:nvPicPr>
          <p:cNvPr id="151" name="Imagem 57" descr="cérebro digital simples 16416908 PNG">
            <a:extLst>
              <a:ext uri="{FF2B5EF4-FFF2-40B4-BE49-F238E27FC236}">
                <a16:creationId xmlns:a16="http://schemas.microsoft.com/office/drawing/2014/main" id="{54B2271E-071F-E988-D366-7F9F8DEBD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095674" y="704915"/>
            <a:ext cx="1064061" cy="1064061"/>
          </a:xfrm>
          <a:prstGeom prst="rect">
            <a:avLst/>
          </a:prstGeom>
        </p:spPr>
      </p:pic>
      <p:pic>
        <p:nvPicPr>
          <p:cNvPr id="153" name="Imagem 58" descr="Interface web - ícones de computador grátis">
            <a:extLst>
              <a:ext uri="{FF2B5EF4-FFF2-40B4-BE49-F238E27FC236}">
                <a16:creationId xmlns:a16="http://schemas.microsoft.com/office/drawing/2014/main" id="{FD7FB3D6-3599-1AF2-7E7A-B90E62694E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71206" y="726770"/>
            <a:ext cx="1062103" cy="1062103"/>
          </a:xfrm>
          <a:prstGeom prst="rect">
            <a:avLst/>
          </a:prstGeom>
        </p:spPr>
      </p:pic>
      <p:pic>
        <p:nvPicPr>
          <p:cNvPr id="155" name="Imagem 59" descr="Pesquisando dados no banco de dados - ícones de interface grátis">
            <a:extLst>
              <a:ext uri="{FF2B5EF4-FFF2-40B4-BE49-F238E27FC236}">
                <a16:creationId xmlns:a16="http://schemas.microsoft.com/office/drawing/2014/main" id="{88412EF0-0533-C94A-F161-4F960DCC24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258812" y="792270"/>
            <a:ext cx="847595" cy="8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45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286</Words>
  <Application>Microsoft Office PowerPoint</Application>
  <PresentationFormat>Widescreen</PresentationFormat>
  <Paragraphs>69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4" baseType="lpstr">
      <vt:lpstr>ADLaM Display</vt:lpstr>
      <vt:lpstr>Amasis MT Pro Black</vt:lpstr>
      <vt:lpstr>Amasis MT Pro Medium</vt:lpstr>
      <vt:lpstr>Aptos</vt:lpstr>
      <vt:lpstr>Aptos Display</vt:lpstr>
      <vt:lpstr>Arial</vt:lpstr>
      <vt:lpstr>Franklin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Artur Kostetzer</dc:creator>
  <cp:lastModifiedBy>Alessandra Ogeda</cp:lastModifiedBy>
  <cp:revision>394</cp:revision>
  <dcterms:created xsi:type="dcterms:W3CDTF">2026-09-21T21:52:25Z</dcterms:created>
  <dcterms:modified xsi:type="dcterms:W3CDTF">2026-10-08T23:28:40Z</dcterms:modified>
</cp:coreProperties>
</file>